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1.svg" ContentType="image/svg+xml"/>
  <Override PartName="/ppt/media/image14.svg" ContentType="image/svg+xml"/>
  <Override PartName="/ppt/media/image16.svg" ContentType="image/svg+xml"/>
  <Override PartName="/ppt/media/image18.svg" ContentType="image/svg+xml"/>
  <Override PartName="/ppt/media/image28.svg" ContentType="image/svg+xml"/>
  <Override PartName="/ppt/media/image44.svg" ContentType="image/svg+xml"/>
  <Override PartName="/ppt/media/image46.svg" ContentType="image/svg+xml"/>
  <Override PartName="/ppt/media/image48.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24"/>
  </p:handoutMasterIdLst>
  <p:sldIdLst>
    <p:sldId id="256" r:id="rId3"/>
    <p:sldId id="262" r:id="rId5"/>
    <p:sldId id="296" r:id="rId6"/>
    <p:sldId id="281" r:id="rId7"/>
    <p:sldId id="16602688" r:id="rId8"/>
    <p:sldId id="16602702" r:id="rId9"/>
    <p:sldId id="16602701" r:id="rId10"/>
    <p:sldId id="16602703" r:id="rId11"/>
    <p:sldId id="16602704" r:id="rId12"/>
    <p:sldId id="16602705" r:id="rId13"/>
    <p:sldId id="16602706" r:id="rId14"/>
    <p:sldId id="16602707" r:id="rId15"/>
    <p:sldId id="282" r:id="rId16"/>
    <p:sldId id="16602691" r:id="rId17"/>
    <p:sldId id="16602689" r:id="rId18"/>
    <p:sldId id="16602690" r:id="rId19"/>
    <p:sldId id="299" r:id="rId20"/>
    <p:sldId id="328" r:id="rId21"/>
    <p:sldId id="294" r:id="rId22"/>
    <p:sldId id="16602692" r:id="rId23"/>
  </p:sldIdLst>
  <p:sldSz cx="12192000" cy="6858000"/>
  <p:notesSz cx="7103745" cy="10234295"/>
  <p:embeddedFontLst>
    <p:embeddedFont>
      <p:font typeface="汉仪正圆 55简" panose="00020600040101010101" charset="-122"/>
      <p:regular r:id="rId28"/>
    </p:embeddedFont>
    <p:embeddedFont>
      <p:font typeface="Calibri" panose="020F0502020204030204" pitchFamily="34" charset="0"/>
      <p:regular r:id="rId29"/>
      <p:bold r:id="rId30"/>
      <p:italic r:id="rId31"/>
      <p:boldItalic r:id="rId32"/>
    </p:embeddedFont>
    <p:embeddedFont>
      <p:font typeface="汉仪雅酷黑W" panose="00020600040101010101" charset="-122"/>
      <p:regular r:id="rId33"/>
    </p:embeddedFont>
    <p:embeddedFont>
      <p:font typeface="DingTalk Sans" panose="00020600040101000101" pitchFamily="18" charset="0"/>
      <p:regular r:id="rId34"/>
    </p:embeddedFont>
    <p:embeddedFont>
      <p:font typeface="钉钉进步体" panose="00020600040101010101" pitchFamily="18" charset="-122"/>
      <p:regular r:id="rId35"/>
    </p:embeddedFont>
    <p:embeddedFont>
      <p:font typeface="汉仪颜楷简" panose="00020600040101010101" pitchFamily="18" charset="-122"/>
      <p:regular r:id="rId36"/>
    </p:embeddedFont>
    <p:embeddedFont>
      <p:font typeface="HarmonyOS Sans SC" panose="00000500000000000000" pitchFamily="2" charset="-122"/>
      <p:regular r:id="rId37"/>
    </p:embeddedFont>
    <p:embeddedFont>
      <p:font typeface="方正仿宋_GB2312" panose="02000000000000000000"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76B3"/>
    <a:srgbClr val="3D84FD"/>
    <a:srgbClr val="011A54"/>
    <a:srgbClr val="012163"/>
    <a:srgbClr val="36BCF9"/>
    <a:srgbClr val="36BDF9"/>
    <a:srgbClr val="2AAFCF"/>
    <a:srgbClr val="2BB6CD"/>
    <a:srgbClr val="3D6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1" autoAdjust="0"/>
    <p:restoredTop sz="91947" autoAdjust="0"/>
  </p:normalViewPr>
  <p:slideViewPr>
    <p:cSldViewPr snapToGrid="0">
      <p:cViewPr varScale="1">
        <p:scale>
          <a:sx n="78" d="100"/>
          <a:sy n="78" d="100"/>
        </p:scale>
        <p:origin x="54" y="44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127.xml"/><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06334635416667"/>
          <c:y val="0.0105898526077098"/>
          <c:w val="0.942196531791908"/>
          <c:h val="0.874942978168785"/>
        </c:manualLayout>
      </c:layout>
      <c:barChart>
        <c:barDir val="col"/>
        <c:grouping val="stacked"/>
        <c:varyColors val="0"/>
        <c:ser>
          <c:idx val="0"/>
          <c:order val="0"/>
          <c:tx>
            <c:strRef>
              <c:f>Sheet1!$B$1</c:f>
              <c:strCache>
                <c:ptCount val="1"/>
                <c:pt idx="0">
                  <c:v>系列 1</c:v>
                </c:pt>
              </c:strCache>
            </c:strRef>
          </c:tx>
          <c:spPr>
            <a:gradFill>
              <a:gsLst>
                <a:gs pos="0">
                  <a:srgbClr val="2BB6CD"/>
                </a:gs>
                <a:gs pos="100000">
                  <a:srgbClr val="3D6AFD"/>
                </a:gs>
              </a:gsLst>
              <a:lin ang="5400000" scaled="0"/>
            </a:gradFill>
            <a:ln cap="rnd">
              <a:gradFill flip="none" rotWithShape="1">
                <a:gsLst>
                  <a:gs pos="0">
                    <a:srgbClr val="3D6AFD"/>
                  </a:gs>
                  <a:gs pos="99000">
                    <a:srgbClr val="2BB6CD"/>
                  </a:gs>
                </a:gsLst>
                <a:lin ang="16200000" scaled="1"/>
                <a:tileRect/>
              </a:gradFill>
            </a:ln>
            <a:effectLst/>
          </c:spPr>
          <c:invertIfNegative val="0"/>
          <c:dLbls>
            <c:delete val="1"/>
          </c:dLbls>
          <c:cat>
            <c:strRef>
              <c:f>Sheet1!$A$2:$A$5</c:f>
              <c:strCache>
                <c:ptCount val="4"/>
                <c:pt idx="0">
                  <c:v>内容分析</c:v>
                </c:pt>
                <c:pt idx="1">
                  <c:v>媒体合成</c:v>
                </c:pt>
                <c:pt idx="2">
                  <c:v>溯源查证</c:v>
                </c:pt>
                <c:pt idx="3">
                  <c:v>算力协同</c:v>
                </c:pt>
              </c:strCache>
            </c:strRef>
          </c:cat>
          <c:val>
            <c:numRef>
              <c:f>Sheet1!$B$2:$B$5</c:f>
              <c:numCache>
                <c:formatCode>General</c:formatCode>
                <c:ptCount val="4"/>
                <c:pt idx="0">
                  <c:v>4</c:v>
                </c:pt>
                <c:pt idx="1">
                  <c:v>5.5</c:v>
                </c:pt>
                <c:pt idx="2">
                  <c:v>3</c:v>
                </c:pt>
                <c:pt idx="3">
                  <c:v>3.5</c:v>
                </c:pt>
              </c:numCache>
            </c:numRef>
          </c:val>
        </c:ser>
        <c:dLbls>
          <c:showLegendKey val="0"/>
          <c:showVal val="0"/>
          <c:showCatName val="0"/>
          <c:showSerName val="0"/>
          <c:showPercent val="0"/>
          <c:showBubbleSize val="0"/>
        </c:dLbls>
        <c:gapWidth val="150"/>
        <c:overlap val="100"/>
        <c:axId val="710544782"/>
        <c:axId val="888475842"/>
      </c:barChart>
      <c:catAx>
        <c:axId val="71054478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400" b="0" i="0" u="none" strike="noStrike" kern="1200" baseline="0">
                <a:solidFill>
                  <a:schemeClr val="bg1"/>
                </a:solidFill>
                <a:latin typeface="汉仪正圆 55简" panose="00020600040101010101" charset="-122"/>
                <a:ea typeface="汉仪正圆 55简" panose="00020600040101010101" charset="-122"/>
                <a:cs typeface="汉仪正圆 55简" panose="00020600040101010101" charset="-122"/>
                <a:sym typeface="汉仪正圆" panose="00020600040101010101" charset="-122"/>
              </a:defRPr>
            </a:pPr>
          </a:p>
        </c:txPr>
        <c:crossAx val="888475842"/>
        <c:crosses val="autoZero"/>
        <c:auto val="1"/>
        <c:lblAlgn val="ctr"/>
        <c:lblOffset val="100"/>
        <c:noMultiLvlLbl val="0"/>
      </c:catAx>
      <c:valAx>
        <c:axId val="888475842"/>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bg1"/>
                </a:solidFill>
                <a:latin typeface="汉仪正圆" panose="00020600040101010101" charset="-122"/>
                <a:ea typeface="汉仪正圆" panose="00020600040101010101" charset="-122"/>
                <a:cs typeface="汉仪正圆" panose="00020600040101010101" charset="-122"/>
                <a:sym typeface="汉仪正圆" panose="00020600040101010101" charset="-122"/>
              </a:defRPr>
            </a:pPr>
          </a:p>
        </c:txPr>
        <c:crossAx val="710544782"/>
        <c:crosses val="autoZero"/>
        <c:crossBetween val="between"/>
      </c:valAx>
      <c:spPr>
        <a:noFill/>
        <a:ln>
          <a:noFill/>
        </a:ln>
        <a:effectLst/>
      </c:spPr>
    </c:plotArea>
    <c:plotVisOnly val="1"/>
    <c:dispBlanksAs val="gap"/>
    <c:showDLblsOverMax val="0"/>
    <c:extLst>
      <c:ext uri="{0b15fc19-7d7d-44ad-8c2d-2c3a37ce22c3}">
        <chartProps xmlns="https://web.wps.cn/et/2018/main" chartId="{ba0bcd75-13af-409c-9848-eb47433d1cdf}"/>
      </c:ext>
    </c:extLst>
  </c:chart>
  <c:spPr>
    <a:noFill/>
    <a:ln>
      <a:noFill/>
    </a:ln>
    <a:effectLst/>
  </c:spPr>
  <c:txPr>
    <a:bodyPr/>
    <a:lstStyle/>
    <a:p>
      <a:pPr>
        <a:defRPr lang="zh-CN" sz="1400">
          <a:solidFill>
            <a:schemeClr val="bg1"/>
          </a:solidFill>
          <a:latin typeface="汉仪正圆" panose="00020600040101010101" charset="-122"/>
          <a:ea typeface="汉仪正圆" panose="00020600040101010101" charset="-122"/>
          <a:cs typeface="汉仪正圆" panose="00020600040101010101" charset="-122"/>
          <a:sym typeface="汉仪正圆" panose="00020600040101010101"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ea typeface="汉仪雅酷黑-75J" panose="00020600040101010101"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ea typeface="汉仪雅酷黑-75J" panose="00020600040101010101" charset="-122"/>
              </a:rPr>
            </a:fld>
            <a:endParaRPr lang="zh-CN" altLang="en-US">
              <a:ea typeface="汉仪雅酷黑-75J" panose="00020600040101010101"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ea typeface="汉仪雅酷黑-75J" panose="00020600040101010101"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ea typeface="汉仪雅酷黑-75J" panose="00020600040101010101" charset="-122"/>
              </a:rPr>
            </a:fld>
            <a:endParaRPr lang="zh-CN" altLang="en-US">
              <a:ea typeface="汉仪雅酷黑-75J"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汉仪正圆 55简" panose="00020600040101010101"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汉仪正圆 55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汉仪正圆 55简" panose="00020600040101010101"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汉仪正圆 55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汉仪正圆 55简" panose="00020600040101010101" charset="-122"/>
        <a:cs typeface="+mn-cs"/>
      </a:defRPr>
    </a:lvl1pPr>
    <a:lvl2pPr marL="457200" algn="l" defTabSz="914400" rtl="0" eaLnBrk="1" latinLnBrk="0" hangingPunct="1">
      <a:defRPr sz="1200" kern="1200">
        <a:solidFill>
          <a:schemeClr val="tx1"/>
        </a:solidFill>
        <a:latin typeface="+mn-lt"/>
        <a:ea typeface="汉仪正圆 55简" panose="00020600040101010101" charset="-122"/>
        <a:cs typeface="+mn-cs"/>
      </a:defRPr>
    </a:lvl2pPr>
    <a:lvl3pPr marL="914400" algn="l" defTabSz="914400" rtl="0" eaLnBrk="1" latinLnBrk="0" hangingPunct="1">
      <a:defRPr sz="1200" kern="1200">
        <a:solidFill>
          <a:schemeClr val="tx1"/>
        </a:solidFill>
        <a:latin typeface="+mn-lt"/>
        <a:ea typeface="汉仪正圆 55简" panose="00020600040101010101" charset="-122"/>
        <a:cs typeface="+mn-cs"/>
      </a:defRPr>
    </a:lvl3pPr>
    <a:lvl4pPr marL="1371600" algn="l" defTabSz="914400" rtl="0" eaLnBrk="1" latinLnBrk="0" hangingPunct="1">
      <a:defRPr sz="1200" kern="1200">
        <a:solidFill>
          <a:schemeClr val="tx1"/>
        </a:solidFill>
        <a:latin typeface="+mn-lt"/>
        <a:ea typeface="汉仪正圆 55简" panose="00020600040101010101" charset="-122"/>
        <a:cs typeface="+mn-cs"/>
      </a:defRPr>
    </a:lvl4pPr>
    <a:lvl5pPr marL="1828800" algn="l" defTabSz="914400" rtl="0" eaLnBrk="1" latinLnBrk="0" hangingPunct="1">
      <a:defRPr sz="1200" kern="1200">
        <a:solidFill>
          <a:schemeClr val="tx1"/>
        </a:solidFill>
        <a:latin typeface="+mn-lt"/>
        <a:ea typeface="汉仪正圆 55简"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项目基础架构实现</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项目解决方案</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项目目标与问题分析</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项目解决思路</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项目创新点、技术路线与解决方案</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汉仪正圆 55简" panose="00020600040101010101"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汉仪正圆 5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汉仪正圆 55简" panose="00020600040101010101"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汉仪正圆 55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汉仪正圆 55简"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汉仪正圆 55简"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汉仪正圆 55简"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09.xml"/><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0" Type="http://schemas.openxmlformats.org/officeDocument/2006/relationships/notesSlide" Target="../notesSlides/notesSlide13.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tags" Target="../tags/tag110.xml"/><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37.jpeg"/><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image" Target="../media/image42.png"/><Relationship Id="rId3" Type="http://schemas.openxmlformats.org/officeDocument/2006/relationships/tags" Target="../tags/tag111.xml"/><Relationship Id="rId27" Type="http://schemas.openxmlformats.org/officeDocument/2006/relationships/notesSlide" Target="../notesSlides/notesSlide17.xml"/><Relationship Id="rId26" Type="http://schemas.openxmlformats.org/officeDocument/2006/relationships/slideLayout" Target="../slideLayouts/slideLayout1.xml"/><Relationship Id="rId25" Type="http://schemas.openxmlformats.org/officeDocument/2006/relationships/tags" Target="../tags/tag126.xml"/><Relationship Id="rId24" Type="http://schemas.openxmlformats.org/officeDocument/2006/relationships/tags" Target="../tags/tag125.xml"/><Relationship Id="rId23" Type="http://schemas.openxmlformats.org/officeDocument/2006/relationships/tags" Target="../tags/tag124.xml"/><Relationship Id="rId22" Type="http://schemas.openxmlformats.org/officeDocument/2006/relationships/image" Target="../media/image48.svg"/><Relationship Id="rId21" Type="http://schemas.openxmlformats.org/officeDocument/2006/relationships/image" Target="../media/image47.png"/><Relationship Id="rId20" Type="http://schemas.openxmlformats.org/officeDocument/2006/relationships/tags" Target="../tags/tag123.xml"/><Relationship Id="rId2" Type="http://schemas.openxmlformats.org/officeDocument/2006/relationships/image" Target="../media/image3.png"/><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image" Target="../media/image46.svg"/><Relationship Id="rId15" Type="http://schemas.openxmlformats.org/officeDocument/2006/relationships/image" Target="../media/image45.png"/><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image" Target="../media/image44.svg"/><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2" Type="http://schemas.openxmlformats.org/officeDocument/2006/relationships/notesSlide" Target="../notesSlides/notesSlide2.xml"/><Relationship Id="rId31" Type="http://schemas.openxmlformats.org/officeDocument/2006/relationships/slideLayout" Target="../slideLayouts/slideLayout1.xml"/><Relationship Id="rId30" Type="http://schemas.openxmlformats.org/officeDocument/2006/relationships/tags" Target="../tags/tag23.xml"/><Relationship Id="rId3" Type="http://schemas.openxmlformats.org/officeDocument/2006/relationships/tags" Target="../tags/tag4.xml"/><Relationship Id="rId29" Type="http://schemas.openxmlformats.org/officeDocument/2006/relationships/image" Target="../media/image11.svg"/><Relationship Id="rId28" Type="http://schemas.openxmlformats.org/officeDocument/2006/relationships/image" Target="../media/image10.png"/><Relationship Id="rId27" Type="http://schemas.openxmlformats.org/officeDocument/2006/relationships/tags" Target="../tags/tag22.xml"/><Relationship Id="rId26" Type="http://schemas.openxmlformats.org/officeDocument/2006/relationships/image" Target="../media/image9.svg"/><Relationship Id="rId25" Type="http://schemas.openxmlformats.org/officeDocument/2006/relationships/image" Target="../media/image8.png"/><Relationship Id="rId24" Type="http://schemas.openxmlformats.org/officeDocument/2006/relationships/tags" Target="../tags/tag21.xml"/><Relationship Id="rId23" Type="http://schemas.openxmlformats.org/officeDocument/2006/relationships/image" Target="../media/image7.svg"/><Relationship Id="rId22" Type="http://schemas.openxmlformats.org/officeDocument/2006/relationships/image" Target="../media/image6.png"/><Relationship Id="rId21" Type="http://schemas.openxmlformats.org/officeDocument/2006/relationships/tags" Target="../tags/tag20.xml"/><Relationship Id="rId20" Type="http://schemas.openxmlformats.org/officeDocument/2006/relationships/image" Target="../media/image5.png"/><Relationship Id="rId2" Type="http://schemas.openxmlformats.org/officeDocument/2006/relationships/tags" Target="../tags/tag3.xml"/><Relationship Id="rId19" Type="http://schemas.openxmlformats.org/officeDocument/2006/relationships/tags" Target="../tags/tag19.xml"/><Relationship Id="rId18" Type="http://schemas.openxmlformats.org/officeDocument/2006/relationships/image" Target="../media/image4.png"/><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9" Type="http://schemas.openxmlformats.org/officeDocument/2006/relationships/notesSlide" Target="../notesSlides/notesSlide3.xml"/><Relationship Id="rId78" Type="http://schemas.openxmlformats.org/officeDocument/2006/relationships/slideLayout" Target="../slideLayouts/slideLayout1.xml"/><Relationship Id="rId77" Type="http://schemas.openxmlformats.org/officeDocument/2006/relationships/tags" Target="../tags/tag92.xml"/><Relationship Id="rId76" Type="http://schemas.openxmlformats.org/officeDocument/2006/relationships/tags" Target="../tags/tag91.xml"/><Relationship Id="rId75" Type="http://schemas.openxmlformats.org/officeDocument/2006/relationships/image" Target="../media/image18.svg"/><Relationship Id="rId74" Type="http://schemas.openxmlformats.org/officeDocument/2006/relationships/image" Target="../media/image17.png"/><Relationship Id="rId73" Type="http://schemas.openxmlformats.org/officeDocument/2006/relationships/tags" Target="../tags/tag90.xml"/><Relationship Id="rId72" Type="http://schemas.openxmlformats.org/officeDocument/2006/relationships/tags" Target="../tags/tag89.xml"/><Relationship Id="rId71" Type="http://schemas.openxmlformats.org/officeDocument/2006/relationships/tags" Target="../tags/tag88.xml"/><Relationship Id="rId70" Type="http://schemas.openxmlformats.org/officeDocument/2006/relationships/tags" Target="../tags/tag87.xml"/><Relationship Id="rId7" Type="http://schemas.openxmlformats.org/officeDocument/2006/relationships/tags" Target="../tags/tag29.xml"/><Relationship Id="rId69" Type="http://schemas.openxmlformats.org/officeDocument/2006/relationships/tags" Target="../tags/tag86.xml"/><Relationship Id="rId68" Type="http://schemas.openxmlformats.org/officeDocument/2006/relationships/tags" Target="../tags/tag85.xml"/><Relationship Id="rId67" Type="http://schemas.openxmlformats.org/officeDocument/2006/relationships/tags" Target="../tags/tag84.xml"/><Relationship Id="rId66" Type="http://schemas.openxmlformats.org/officeDocument/2006/relationships/tags" Target="../tags/tag83.xml"/><Relationship Id="rId65" Type="http://schemas.openxmlformats.org/officeDocument/2006/relationships/tags" Target="../tags/tag82.xml"/><Relationship Id="rId64" Type="http://schemas.openxmlformats.org/officeDocument/2006/relationships/tags" Target="../tags/tag81.xml"/><Relationship Id="rId63" Type="http://schemas.openxmlformats.org/officeDocument/2006/relationships/tags" Target="../tags/tag80.xml"/><Relationship Id="rId62" Type="http://schemas.openxmlformats.org/officeDocument/2006/relationships/tags" Target="../tags/tag79.xml"/><Relationship Id="rId61" Type="http://schemas.openxmlformats.org/officeDocument/2006/relationships/tags" Target="../tags/tag78.xml"/><Relationship Id="rId60" Type="http://schemas.openxmlformats.org/officeDocument/2006/relationships/tags" Target="../tags/tag77.xml"/><Relationship Id="rId6" Type="http://schemas.openxmlformats.org/officeDocument/2006/relationships/tags" Target="../tags/tag28.xml"/><Relationship Id="rId59" Type="http://schemas.openxmlformats.org/officeDocument/2006/relationships/tags" Target="../tags/tag76.xml"/><Relationship Id="rId58" Type="http://schemas.openxmlformats.org/officeDocument/2006/relationships/tags" Target="../tags/tag75.xml"/><Relationship Id="rId57" Type="http://schemas.openxmlformats.org/officeDocument/2006/relationships/tags" Target="../tags/tag74.xml"/><Relationship Id="rId56" Type="http://schemas.openxmlformats.org/officeDocument/2006/relationships/tags" Target="../tags/tag73.xml"/><Relationship Id="rId55" Type="http://schemas.openxmlformats.org/officeDocument/2006/relationships/tags" Target="../tags/tag72.xml"/><Relationship Id="rId54" Type="http://schemas.openxmlformats.org/officeDocument/2006/relationships/tags" Target="../tags/tag71.xml"/><Relationship Id="rId53" Type="http://schemas.openxmlformats.org/officeDocument/2006/relationships/tags" Target="../tags/tag70.xml"/><Relationship Id="rId52" Type="http://schemas.openxmlformats.org/officeDocument/2006/relationships/tags" Target="../tags/tag69.xml"/><Relationship Id="rId51" Type="http://schemas.openxmlformats.org/officeDocument/2006/relationships/image" Target="../media/image16.svg"/><Relationship Id="rId50" Type="http://schemas.openxmlformats.org/officeDocument/2006/relationships/image" Target="../media/image15.png"/><Relationship Id="rId5" Type="http://schemas.openxmlformats.org/officeDocument/2006/relationships/tags" Target="../tags/tag27.xml"/><Relationship Id="rId49" Type="http://schemas.openxmlformats.org/officeDocument/2006/relationships/tags" Target="../tags/tag68.xml"/><Relationship Id="rId48" Type="http://schemas.openxmlformats.org/officeDocument/2006/relationships/tags" Target="../tags/tag67.xml"/><Relationship Id="rId47" Type="http://schemas.openxmlformats.org/officeDocument/2006/relationships/tags" Target="../tags/tag66.xml"/><Relationship Id="rId46" Type="http://schemas.openxmlformats.org/officeDocument/2006/relationships/tags" Target="../tags/tag65.xml"/><Relationship Id="rId45" Type="http://schemas.openxmlformats.org/officeDocument/2006/relationships/tags" Target="../tags/tag64.xml"/><Relationship Id="rId44" Type="http://schemas.openxmlformats.org/officeDocument/2006/relationships/tags" Target="../tags/tag63.xml"/><Relationship Id="rId43" Type="http://schemas.openxmlformats.org/officeDocument/2006/relationships/tags" Target="../tags/tag62.xml"/><Relationship Id="rId42" Type="http://schemas.openxmlformats.org/officeDocument/2006/relationships/tags" Target="../tags/tag61.xml"/><Relationship Id="rId41" Type="http://schemas.openxmlformats.org/officeDocument/2006/relationships/tags" Target="../tags/tag60.xml"/><Relationship Id="rId40" Type="http://schemas.openxmlformats.org/officeDocument/2006/relationships/tags" Target="../tags/tag59.xml"/><Relationship Id="rId4" Type="http://schemas.openxmlformats.org/officeDocument/2006/relationships/tags" Target="../tags/tag26.xml"/><Relationship Id="rId39" Type="http://schemas.openxmlformats.org/officeDocument/2006/relationships/tags" Target="../tags/tag58.xml"/><Relationship Id="rId38" Type="http://schemas.openxmlformats.org/officeDocument/2006/relationships/tags" Target="../tags/tag57.xml"/><Relationship Id="rId37" Type="http://schemas.openxmlformats.org/officeDocument/2006/relationships/tags" Target="../tags/tag56.xml"/><Relationship Id="rId36" Type="http://schemas.openxmlformats.org/officeDocument/2006/relationships/tags" Target="../tags/tag55.xml"/><Relationship Id="rId35" Type="http://schemas.openxmlformats.org/officeDocument/2006/relationships/tags" Target="../tags/tag54.xml"/><Relationship Id="rId34" Type="http://schemas.openxmlformats.org/officeDocument/2006/relationships/tags" Target="../tags/tag53.xml"/><Relationship Id="rId33" Type="http://schemas.openxmlformats.org/officeDocument/2006/relationships/tags" Target="../tags/tag52.xml"/><Relationship Id="rId32" Type="http://schemas.openxmlformats.org/officeDocument/2006/relationships/tags" Target="../tags/tag51.xml"/><Relationship Id="rId31" Type="http://schemas.openxmlformats.org/officeDocument/2006/relationships/tags" Target="../tags/tag50.xml"/><Relationship Id="rId30" Type="http://schemas.openxmlformats.org/officeDocument/2006/relationships/tags" Target="../tags/tag49.xml"/><Relationship Id="rId3" Type="http://schemas.openxmlformats.org/officeDocument/2006/relationships/tags" Target="../tags/tag25.xml"/><Relationship Id="rId29" Type="http://schemas.openxmlformats.org/officeDocument/2006/relationships/tags" Target="../tags/tag48.xml"/><Relationship Id="rId28" Type="http://schemas.openxmlformats.org/officeDocument/2006/relationships/tags" Target="../tags/tag47.xml"/><Relationship Id="rId27" Type="http://schemas.openxmlformats.org/officeDocument/2006/relationships/tags" Target="../tags/tag46.xml"/><Relationship Id="rId26" Type="http://schemas.openxmlformats.org/officeDocument/2006/relationships/tags" Target="../tags/tag45.xml"/><Relationship Id="rId25" Type="http://schemas.openxmlformats.org/officeDocument/2006/relationships/image" Target="../media/image14.svg"/><Relationship Id="rId24" Type="http://schemas.openxmlformats.org/officeDocument/2006/relationships/image" Target="../media/image13.png"/><Relationship Id="rId23" Type="http://schemas.openxmlformats.org/officeDocument/2006/relationships/tags" Target="../tags/tag44.xml"/><Relationship Id="rId22" Type="http://schemas.openxmlformats.org/officeDocument/2006/relationships/tags" Target="../tags/tag43.xml"/><Relationship Id="rId21" Type="http://schemas.openxmlformats.org/officeDocument/2006/relationships/tags" Target="../tags/tag42.xml"/><Relationship Id="rId20" Type="http://schemas.openxmlformats.org/officeDocument/2006/relationships/image" Target="../media/image12.png"/><Relationship Id="rId2" Type="http://schemas.openxmlformats.org/officeDocument/2006/relationships/tags" Target="../tags/tag24.xml"/><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tags" Target="../tags/tag39.xml"/><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蒙版 1"/>
          <p:cNvSpPr/>
          <p:nvPr>
            <p:custDataLst>
              <p:tags r:id="rId2"/>
            </p:custDataLst>
          </p:nvPr>
        </p:nvSpPr>
        <p:spPr>
          <a:xfrm>
            <a:off x="0" y="-39370"/>
            <a:ext cx="12192000" cy="2637790"/>
          </a:xfrm>
          <a:prstGeom prst="rect">
            <a:avLst/>
          </a:prstGeom>
          <a:gradFill>
            <a:gsLst>
              <a:gs pos="41000">
                <a:srgbClr val="181C33">
                  <a:alpha val="85000"/>
                </a:srgbClr>
              </a:gs>
              <a:gs pos="0">
                <a:srgbClr val="291F35">
                  <a:alpha val="0"/>
                </a:srgbClr>
              </a:gs>
              <a:gs pos="80000">
                <a:srgbClr val="07193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标题框"/>
          <p:cNvSpPr txBox="1"/>
          <p:nvPr/>
        </p:nvSpPr>
        <p:spPr>
          <a:xfrm>
            <a:off x="631153" y="2598420"/>
            <a:ext cx="6389407" cy="1015663"/>
          </a:xfrm>
          <a:prstGeom prst="rect">
            <a:avLst/>
          </a:prstGeom>
          <a:noFill/>
          <a:effectLst>
            <a:outerShdw blurRad="63500" sx="102000" sy="102000" algn="ctr" rotWithShape="0">
              <a:srgbClr val="33DDF8">
                <a:alpha val="40000"/>
              </a:srgbClr>
            </a:outerShdw>
          </a:effectLst>
        </p:spPr>
        <p:txBody>
          <a:bodyPr wrap="square" rtlCol="0">
            <a:spAutoFit/>
          </a:bodyPr>
          <a:lstStyle/>
          <a:p>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AI</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智能</a:t>
            </a:r>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学习搭子</a:t>
            </a:r>
            <a:endPar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55" name="接包方"/>
          <p:cNvSpPr/>
          <p:nvPr/>
        </p:nvSpPr>
        <p:spPr>
          <a:xfrm>
            <a:off x="3275822" y="4056380"/>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接包方：声像科技</a:t>
            </a:r>
            <a:endParaRPr lang="zh-CN" altLang="en-US" sz="2000" b="1" dirty="0">
              <a:latin typeface="汉仪正圆 55简" panose="00020600040101010101" charset="-122"/>
              <a:ea typeface="汉仪正圆 55简" panose="00020600040101010101" charset="-122"/>
            </a:endParaRPr>
          </a:p>
        </p:txBody>
      </p:sp>
      <p:sp>
        <p:nvSpPr>
          <p:cNvPr id="2" name="发包方"/>
          <p:cNvSpPr/>
          <p:nvPr/>
        </p:nvSpPr>
        <p:spPr>
          <a:xfrm>
            <a:off x="631152" y="4056379"/>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发包方：数字马力</a:t>
            </a:r>
            <a:endParaRPr lang="zh-CN" altLang="en-US" sz="2000" b="1" dirty="0">
              <a:latin typeface="汉仪正圆 55简" panose="00020600040101010101" charset="-122"/>
              <a:ea typeface="汉仪正圆 55简" panose="00020600040101010101" charset="-122"/>
            </a:endParaRPr>
          </a:p>
        </p:txBody>
      </p:sp>
      <p:pic>
        <p:nvPicPr>
          <p:cNvPr id="3" name="图片 2"/>
          <p:cNvPicPr>
            <a:picLocks noChangeAspect="1"/>
          </p:cNvPicPr>
          <p:nvPr>
            <p:custDataLst>
              <p:tags r:id="rId3"/>
            </p:custDataLst>
          </p:nvPr>
        </p:nvPicPr>
        <p:blipFill>
          <a:blip r:embed="rId4"/>
          <a:stretch>
            <a:fillRect/>
          </a:stretch>
        </p:blipFill>
        <p:spPr>
          <a:xfrm>
            <a:off x="4992000" y="1492755"/>
            <a:ext cx="7200000" cy="444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多学科客制化评估系统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多学科客制化评估系统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游戏化学习平台及评估系统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项目基础架构实现</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03</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21" name="椭圆 20"/>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27" name="文本框 26"/>
          <p:cNvSpPr txBox="1"/>
          <p:nvPr/>
        </p:nvSpPr>
        <p:spPr>
          <a:xfrm>
            <a:off x="1691838" y="1941006"/>
            <a:ext cx="2597863" cy="1165768"/>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人工智能时代的首选语言</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Python-3.10.16</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编码风格遵循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PEP8</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规范</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38" name="文本框 37"/>
          <p:cNvSpPr txBox="1"/>
          <p:nvPr/>
        </p:nvSpPr>
        <p:spPr>
          <a:xfrm>
            <a:off x="1691640" y="4169410"/>
            <a:ext cx="3098165" cy="1198880"/>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全球领先的软件开发与协作平台</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团队协作流程遵循主流</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Git</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工作流规范</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42" name="文本框 41"/>
          <p:cNvSpPr txBox="1"/>
          <p:nvPr/>
        </p:nvSpPr>
        <p:spPr>
          <a:xfrm flipH="1">
            <a:off x="7150100" y="1842135"/>
            <a:ext cx="324104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现代前端开发的首选</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UI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框架</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Ant Design 5.0 </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组件规范遵循阿里生态设计体系</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视觉风格统一，支持响应式布局</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45" name="文本框 44"/>
          <p:cNvSpPr txBox="1"/>
          <p:nvPr/>
        </p:nvSpPr>
        <p:spPr>
          <a:xfrm flipH="1">
            <a:off x="7164070" y="4135120"/>
            <a:ext cx="330327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模型开源社区与服务平台</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集成主流深度学习框架</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模型开发与应用遵循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MaaS</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理念</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grpSp>
        <p:nvGrpSpPr>
          <p:cNvPr id="3" name="组合 2"/>
          <p:cNvGrpSpPr/>
          <p:nvPr/>
        </p:nvGrpSpPr>
        <p:grpSpPr>
          <a:xfrm>
            <a:off x="4659554" y="2199005"/>
            <a:ext cx="2166620" cy="2780740"/>
            <a:chOff x="5012690" y="2199005"/>
            <a:chExt cx="2166620" cy="2780740"/>
          </a:xfrm>
        </p:grpSpPr>
        <p:pic>
          <p:nvPicPr>
            <p:cNvPr id="46" name="图片 45" descr="237"/>
            <p:cNvPicPr>
              <a:picLocks noChangeAspect="1"/>
            </p:cNvPicPr>
            <p:nvPr/>
          </p:nvPicPr>
          <p:blipFill>
            <a:blip r:embed="rId2"/>
            <a:srcRect/>
            <a:stretch>
              <a:fillRect/>
            </a:stretch>
          </p:blipFill>
          <p:spPr>
            <a:xfrm>
              <a:off x="5012690" y="2199005"/>
              <a:ext cx="2166620" cy="2618105"/>
            </a:xfrm>
            <a:custGeom>
              <a:avLst/>
              <a:gdLst/>
              <a:ahLst/>
              <a:cxnLst>
                <a:cxn ang="3">
                  <a:pos x="hc" y="t"/>
                </a:cxn>
                <a:cxn ang="cd2">
                  <a:pos x="l" y="vc"/>
                </a:cxn>
                <a:cxn ang="cd4">
                  <a:pos x="hc" y="b"/>
                </a:cxn>
                <a:cxn ang="0">
                  <a:pos x="r" y="vc"/>
                </a:cxn>
              </a:cxnLst>
              <a:rect l="l" t="t" r="r" b="b"/>
              <a:pathLst>
                <a:path w="3412" h="4123">
                  <a:moveTo>
                    <a:pt x="0" y="0"/>
                  </a:moveTo>
                  <a:lnTo>
                    <a:pt x="3412" y="0"/>
                  </a:lnTo>
                  <a:lnTo>
                    <a:pt x="3412" y="4123"/>
                  </a:lnTo>
                  <a:lnTo>
                    <a:pt x="2342" y="4123"/>
                  </a:lnTo>
                  <a:cubicBezTo>
                    <a:pt x="2208" y="4023"/>
                    <a:pt x="1928" y="3957"/>
                    <a:pt x="1710" y="3961"/>
                  </a:cubicBezTo>
                  <a:cubicBezTo>
                    <a:pt x="1453" y="3955"/>
                    <a:pt x="1194" y="4039"/>
                    <a:pt x="1078" y="4123"/>
                  </a:cubicBezTo>
                  <a:lnTo>
                    <a:pt x="0" y="4123"/>
                  </a:lnTo>
                  <a:lnTo>
                    <a:pt x="0" y="0"/>
                  </a:lnTo>
                  <a:close/>
                </a:path>
              </a:pathLst>
            </a:custGeom>
          </p:spPr>
        </p:pic>
        <p:sp>
          <p:nvSpPr>
            <p:cNvPr id="47" name="椭圆 46"/>
            <p:cNvSpPr>
              <a:spLocks noChangeAspect="1"/>
            </p:cNvSpPr>
            <p:nvPr/>
          </p:nvSpPr>
          <p:spPr>
            <a:xfrm>
              <a:off x="5197827" y="4655745"/>
              <a:ext cx="1756341" cy="324000"/>
            </a:xfrm>
            <a:prstGeom prst="ellipse">
              <a:avLst/>
            </a:prstGeom>
            <a:gradFill>
              <a:gsLst>
                <a:gs pos="100000">
                  <a:srgbClr val="3D6AFD">
                    <a:alpha val="0"/>
                  </a:srgbClr>
                </a:gs>
                <a:gs pos="50000">
                  <a:srgbClr val="33DDF8">
                    <a:alpha val="25000"/>
                  </a:srgbClr>
                </a:gs>
                <a:gs pos="0">
                  <a:srgbClr val="3D6AFD">
                    <a:alpha val="0"/>
                  </a:srgbClr>
                </a:gs>
              </a:gsLst>
              <a:lin ang="210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8" name="文本框 47"/>
          <p:cNvSpPr txBox="1"/>
          <p:nvPr/>
        </p:nvSpPr>
        <p:spPr>
          <a:xfrm>
            <a:off x="1612664" y="1397107"/>
            <a:ext cx="3089483"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编程实现：</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Python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49" name="文本框 48"/>
          <p:cNvSpPr txBox="1"/>
          <p:nvPr/>
        </p:nvSpPr>
        <p:spPr>
          <a:xfrm>
            <a:off x="1626537" y="3643856"/>
            <a:ext cx="333337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团队协同：</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Github</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0" name="文本框 49"/>
          <p:cNvSpPr txBox="1"/>
          <p:nvPr/>
        </p:nvSpPr>
        <p:spPr>
          <a:xfrm>
            <a:off x="7035662" y="1380583"/>
            <a:ext cx="4166826"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前端：</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Ant Design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1" name="文本框 50"/>
          <p:cNvSpPr txBox="1"/>
          <p:nvPr/>
        </p:nvSpPr>
        <p:spPr>
          <a:xfrm>
            <a:off x="7035662" y="3597265"/>
            <a:ext cx="4003762"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人工智能：</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ModelScope</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pic>
        <p:nvPicPr>
          <p:cNvPr id="53" name="图片 52" descr="图标&#10;&#10;AI 生成的内容可能不正确。"/>
          <p:cNvPicPr>
            <a:picLocks noChangeAspect="1"/>
          </p:cNvPicPr>
          <p:nvPr/>
        </p:nvPicPr>
        <p:blipFill>
          <a:blip r:embed="rId3" cstate="print"/>
          <a:stretch>
            <a:fillRect/>
          </a:stretch>
        </p:blipFill>
        <p:spPr>
          <a:xfrm>
            <a:off x="691064" y="2062935"/>
            <a:ext cx="921600" cy="921600"/>
          </a:xfrm>
          <a:prstGeom prst="rect">
            <a:avLst/>
          </a:prstGeom>
        </p:spPr>
      </p:pic>
      <p:pic>
        <p:nvPicPr>
          <p:cNvPr id="57" name="图片 56" descr="徽标, 图标&#10;&#10;AI 生成的内容可能不正确。"/>
          <p:cNvPicPr>
            <a:picLocks noChangeAspect="1"/>
          </p:cNvPicPr>
          <p:nvPr/>
        </p:nvPicPr>
        <p:blipFill>
          <a:blip r:embed="rId4"/>
          <a:stretch>
            <a:fillRect/>
          </a:stretch>
        </p:blipFill>
        <p:spPr>
          <a:xfrm>
            <a:off x="721493" y="4242962"/>
            <a:ext cx="905044" cy="921600"/>
          </a:xfrm>
          <a:prstGeom prst="rect">
            <a:avLst/>
          </a:prstGeom>
        </p:spPr>
      </p:pic>
      <p:pic>
        <p:nvPicPr>
          <p:cNvPr id="59" name="图片 58" descr="图标&#10;&#10;AI 生成的内容可能不正确。"/>
          <p:cNvPicPr>
            <a:picLocks noChangeAspect="1"/>
          </p:cNvPicPr>
          <p:nvPr/>
        </p:nvPicPr>
        <p:blipFill>
          <a:blip r:embed="rId5"/>
          <a:stretch>
            <a:fillRect/>
          </a:stretch>
        </p:blipFill>
        <p:spPr>
          <a:xfrm>
            <a:off x="10411439" y="2061712"/>
            <a:ext cx="921600" cy="921600"/>
          </a:xfrm>
          <a:prstGeom prst="rect">
            <a:avLst/>
          </a:prstGeom>
        </p:spPr>
      </p:pic>
      <p:pic>
        <p:nvPicPr>
          <p:cNvPr id="62" name="图形 6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19314" y="4134980"/>
            <a:ext cx="760954" cy="921600"/>
          </a:xfrm>
          <a:prstGeom prst="rect">
            <a:avLst/>
          </a:prstGeom>
        </p:spPr>
      </p:pic>
      <p:sp>
        <p:nvSpPr>
          <p:cNvPr id="2" name="矩形: 圆角 38"/>
          <p:cNvSpPr/>
          <p:nvPr>
            <p:custDataLst>
              <p:tags r:id="rId8"/>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分布式</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服务器算力模式，</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前后端分离</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架构设计；</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低耦合度，高可用性</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10" name="组合 9"/>
          <p:cNvGrpSpPr>
            <a:grpSpLocks noChangeAspect="1"/>
          </p:cNvGrpSpPr>
          <p:nvPr/>
        </p:nvGrpSpPr>
        <p:grpSpPr>
          <a:xfrm rot="5400000">
            <a:off x="10852471" y="149949"/>
            <a:ext cx="399822" cy="792000"/>
            <a:chOff x="17792" y="462"/>
            <a:chExt cx="680" cy="1347"/>
          </a:xfrm>
        </p:grpSpPr>
        <p:sp>
          <p:nvSpPr>
            <p:cNvPr id="1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2"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3"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 name="圆角矩形 2"/>
          <p:cNvSpPr/>
          <p:nvPr/>
        </p:nvSpPr>
        <p:spPr>
          <a:xfrm>
            <a:off x="1058143" y="1017987"/>
            <a:ext cx="9720000" cy="4860000"/>
          </a:xfrm>
          <a:prstGeom prst="roundRect">
            <a:avLst>
              <a:gd name="adj" fmla="val 1472"/>
            </a:avLst>
          </a:prstGeom>
          <a:noFill/>
          <a:ln w="22225">
            <a:gradFill>
              <a:gsLst>
                <a:gs pos="100000">
                  <a:srgbClr val="3D6AFD"/>
                </a:gs>
                <a:gs pos="50000">
                  <a:srgbClr val="33DDF8"/>
                </a:gs>
                <a:gs pos="0">
                  <a:srgbClr val="3D6AFD"/>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4" name="组合 13"/>
          <p:cNvGrpSpPr/>
          <p:nvPr/>
        </p:nvGrpSpPr>
        <p:grpSpPr>
          <a:xfrm>
            <a:off x="1158944" y="1184915"/>
            <a:ext cx="4778779" cy="2063194"/>
            <a:chOff x="3083" y="3528"/>
            <a:chExt cx="6007" cy="2626"/>
          </a:xfrm>
        </p:grpSpPr>
        <p:sp>
          <p:nvSpPr>
            <p:cNvPr id="6" name="圆角矩形 5"/>
            <p:cNvSpPr/>
            <p:nvPr/>
          </p:nvSpPr>
          <p:spPr>
            <a:xfrm>
              <a:off x="3196" y="3528"/>
              <a:ext cx="2434"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Spring AI</a:t>
              </a:r>
              <a:endParaRPr lang="zh-CN" altLang="en-US" b="1" dirty="0">
                <a:latin typeface="DingTalk Sans" panose="00020600040101000101" pitchFamily="18" charset="0"/>
                <a:ea typeface="DingTalk Sans" panose="00020600040101000101" pitchFamily="18" charset="0"/>
              </a:endParaRPr>
            </a:p>
          </p:txBody>
        </p:sp>
        <p:sp>
          <p:nvSpPr>
            <p:cNvPr id="18" name="文本框 17"/>
            <p:cNvSpPr txBox="1"/>
            <p:nvPr/>
          </p:nvSpPr>
          <p:spPr>
            <a:xfrm>
              <a:off x="3083" y="4209"/>
              <a:ext cx="6007" cy="1945"/>
            </a:xfrm>
            <a:prstGeom prst="rect">
              <a:avLst/>
            </a:prstGeom>
            <a:noFill/>
          </p:spPr>
          <p:txBody>
            <a:bodyPr wrap="square" rtlCol="0">
              <a:spAutoFit/>
            </a:bodyPr>
            <a:lstStyle/>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简化大语言模型与 </a:t>
              </a: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应用的集成流程</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支持多模型对接、工具链编排等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能力</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生态下的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应用开发框架</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助力高效构建企业级智能应用</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p:txBody>
        </p:sp>
      </p:grpSp>
      <p:cxnSp>
        <p:nvCxnSpPr>
          <p:cNvPr id="8" name="直接连接符 7"/>
          <p:cNvCxnSpPr>
            <a:stCxn id="3" idx="1"/>
            <a:endCxn id="7" idx="1"/>
          </p:cNvCxnSpPr>
          <p:nvPr/>
        </p:nvCxnSpPr>
        <p:spPr>
          <a:xfrm flipV="1">
            <a:off x="1058143" y="3427095"/>
            <a:ext cx="3769068"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827211" y="2077095"/>
            <a:ext cx="2160000" cy="2700000"/>
            <a:chOff x="4907485" y="2110930"/>
            <a:chExt cx="2160000" cy="2700000"/>
          </a:xfrm>
        </p:grpSpPr>
        <p:sp>
          <p:nvSpPr>
            <p:cNvPr id="41" name="椭圆 40"/>
            <p:cNvSpPr>
              <a:spLocks noChangeAspect="1"/>
            </p:cNvSpPr>
            <p:nvPr/>
          </p:nvSpPr>
          <p:spPr>
            <a:xfrm>
              <a:off x="4967634" y="4427203"/>
              <a:ext cx="1957098" cy="361034"/>
            </a:xfrm>
            <a:prstGeom prst="ellipse">
              <a:avLst/>
            </a:prstGeom>
            <a:gradFill>
              <a:gsLst>
                <a:gs pos="50000">
                  <a:srgbClr val="33DDF8">
                    <a:alpha val="25000"/>
                  </a:srgbClr>
                </a:gs>
                <a:gs pos="100000">
                  <a:srgbClr val="3D6AFD">
                    <a:alpha val="0"/>
                  </a:srgbClr>
                </a:gs>
                <a:gs pos="0">
                  <a:srgbClr val="3D6AFD">
                    <a:alpha val="0"/>
                  </a:srgbClr>
                </a:gs>
              </a:gsLst>
              <a:lin ang="108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7" name="图片 6" descr="/Users/weiqingqing/Desktop/图片3.png图片3"/>
            <p:cNvPicPr/>
            <p:nvPr/>
          </p:nvPicPr>
          <p:blipFill>
            <a:blip r:embed="rId2"/>
            <a:srcRect/>
            <a:stretch>
              <a:fillRect/>
            </a:stretch>
          </p:blipFill>
          <p:spPr>
            <a:xfrm>
              <a:off x="4907485" y="2110930"/>
              <a:ext cx="2160000" cy="2700000"/>
            </a:xfrm>
            <a:prstGeom prst="rect">
              <a:avLst/>
            </a:prstGeom>
          </p:spPr>
        </p:pic>
      </p:gr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项目解决方案</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03</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21" name="椭圆 20"/>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25" name="组合 24"/>
          <p:cNvGrpSpPr>
            <a:grpSpLocks noChangeAspect="1"/>
          </p:cNvGrpSpPr>
          <p:nvPr/>
        </p:nvGrpSpPr>
        <p:grpSpPr>
          <a:xfrm>
            <a:off x="11363960" y="375920"/>
            <a:ext cx="399822" cy="792000"/>
            <a:chOff x="17792" y="462"/>
            <a:chExt cx="680" cy="1347"/>
          </a:xfrm>
        </p:grpSpPr>
        <p:sp>
          <p:nvSpPr>
            <p:cNvPr id="28" name="燕尾形 27"/>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0" name="燕尾形 29"/>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3" name="燕尾形 3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2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A800</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RTX5080</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等</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算力集群</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，借由</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FRP          </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构建</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内网穿透</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，实现</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算力协同</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cxnSp>
        <p:nvCxnSpPr>
          <p:cNvPr id="47" name="直接连接符 46"/>
          <p:cNvCxnSpPr>
            <a:stCxn id="3" idx="3"/>
            <a:endCxn id="7" idx="3"/>
          </p:cNvCxnSpPr>
          <p:nvPr/>
        </p:nvCxnSpPr>
        <p:spPr>
          <a:xfrm flipH="1" flipV="1">
            <a:off x="6987211" y="3427095"/>
            <a:ext cx="3790932"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 idx="0"/>
            <a:endCxn id="7" idx="0"/>
          </p:cNvCxnSpPr>
          <p:nvPr/>
        </p:nvCxnSpPr>
        <p:spPr>
          <a:xfrm flipH="1">
            <a:off x="5907211" y="1017987"/>
            <a:ext cx="10932" cy="1059108"/>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3" idx="2"/>
            <a:endCxn id="7" idx="2"/>
          </p:cNvCxnSpPr>
          <p:nvPr/>
        </p:nvCxnSpPr>
        <p:spPr>
          <a:xfrm flipH="1" flipV="1">
            <a:off x="5907211" y="4777095"/>
            <a:ext cx="10932" cy="110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sp>
        <p:nvSpPr>
          <p:cNvPr id="2" name="圆角矩形 5"/>
          <p:cNvSpPr/>
          <p:nvPr/>
        </p:nvSpPr>
        <p:spPr>
          <a:xfrm>
            <a:off x="1253346" y="3627013"/>
            <a:ext cx="2340754" cy="479319"/>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       Elasticsearch</a:t>
            </a:r>
            <a:endParaRPr lang="zh-CN" altLang="en-US" b="1" dirty="0">
              <a:latin typeface="DingTalk Sans" panose="00020600040101000101" pitchFamily="18" charset="0"/>
              <a:ea typeface="DingTalk Sans" panose="00020600040101000101" pitchFamily="18" charset="0"/>
            </a:endParaRPr>
          </a:p>
        </p:txBody>
      </p:sp>
      <p:sp>
        <p:nvSpPr>
          <p:cNvPr id="4" name="文本框 3"/>
          <p:cNvSpPr txBox="1"/>
          <p:nvPr/>
        </p:nvSpPr>
        <p:spPr>
          <a:xfrm>
            <a:off x="1158945" y="4187257"/>
            <a:ext cx="4341922" cy="1527791"/>
          </a:xfrm>
          <a:prstGeom prst="rect">
            <a:avLst/>
          </a:prstGeom>
          <a:noFill/>
        </p:spPr>
        <p:txBody>
          <a:bodyPr wrap="square" rtlCol="0">
            <a:spAutoFit/>
          </a:bodyPr>
          <a:lstStyle>
            <a:defPPr>
              <a:defRPr lang="zh-CN"/>
            </a:defPPr>
            <a:lvl1pPr algn="r" fontAlgn="auto">
              <a:lnSpc>
                <a:spcPct val="150000"/>
              </a:lnSpc>
              <a:defRPr sz="1600" b="0" i="0">
                <a:solidFill>
                  <a:srgbClr val="FAFAFC"/>
                </a:solidFill>
                <a:effectLst/>
                <a:latin typeface="钉钉进步体" panose="00020600040101010101" pitchFamily="18" charset="-122"/>
                <a:ea typeface="钉钉进步体" panose="00020600040101010101" pitchFamily="18" charset="-122"/>
              </a:defRPr>
            </a:lvl1pPr>
          </a:lstStyle>
          <a:p>
            <a:pPr algn="l"/>
            <a:r>
              <a:rPr lang="zh-CN" altLang="en-US" dirty="0"/>
              <a:t>分布式搜索与分析引擎</a:t>
            </a:r>
            <a:endParaRPr lang="en-US" altLang="zh-CN" dirty="0"/>
          </a:p>
          <a:p>
            <a:pPr algn="l"/>
            <a:r>
              <a:rPr lang="zh-CN" altLang="en-US" dirty="0"/>
              <a:t>支持海量数据实时搜索与分析</a:t>
            </a:r>
            <a:endParaRPr lang="en-US" altLang="zh-CN" dirty="0"/>
          </a:p>
          <a:p>
            <a:pPr algn="l"/>
            <a:r>
              <a:rPr lang="zh-CN" altLang="en-US" dirty="0"/>
              <a:t>具备高可用、可扩展的集群架构</a:t>
            </a:r>
            <a:endParaRPr lang="en-US" altLang="zh-CN" dirty="0"/>
          </a:p>
          <a:p>
            <a:pPr algn="l"/>
            <a:r>
              <a:rPr lang="zh-CN" altLang="en-US" dirty="0"/>
              <a:t>广泛用于日志分析、商品搜索等场景</a:t>
            </a:r>
            <a:endParaRPr lang="zh-CN" altLang="en-US" dirty="0">
              <a:sym typeface="+mn-ea"/>
            </a:endParaRPr>
          </a:p>
        </p:txBody>
      </p:sp>
      <p:grpSp>
        <p:nvGrpSpPr>
          <p:cNvPr id="44" name="组合 43"/>
          <p:cNvGrpSpPr/>
          <p:nvPr/>
        </p:nvGrpSpPr>
        <p:grpSpPr>
          <a:xfrm>
            <a:off x="6471518" y="3595249"/>
            <a:ext cx="4181994" cy="2073410"/>
            <a:chOff x="2697" y="3526"/>
            <a:chExt cx="5193" cy="2639"/>
          </a:xfrm>
        </p:grpSpPr>
        <p:sp>
          <p:nvSpPr>
            <p:cNvPr id="46" name="圆角矩形 5"/>
            <p:cNvSpPr/>
            <p:nvPr/>
          </p:nvSpPr>
          <p:spPr>
            <a:xfrm>
              <a:off x="5847" y="3526"/>
              <a:ext cx="204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Sa-Token</a:t>
              </a:r>
              <a:endParaRPr lang="zh-CN" altLang="en-US" b="1" dirty="0">
                <a:latin typeface="钉钉进步体" panose="00020600040101010101" pitchFamily="18" charset="-122"/>
                <a:ea typeface="钉钉进步体" panose="00020600040101010101" pitchFamily="18" charset="-122"/>
              </a:endParaRPr>
            </a:p>
          </p:txBody>
        </p:sp>
        <p:sp>
          <p:nvSpPr>
            <p:cNvPr id="48" name="文本框 47"/>
            <p:cNvSpPr txBox="1"/>
            <p:nvPr/>
          </p:nvSpPr>
          <p:spPr>
            <a:xfrm>
              <a:off x="2697" y="4220"/>
              <a:ext cx="5193"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轻量级 </a:t>
              </a:r>
              <a:r>
                <a:rPr lang="en-US" altLang="zh-CN" sz="1600" b="0" i="0" dirty="0">
                  <a:solidFill>
                    <a:srgbClr val="FAFAFC"/>
                  </a:solidFill>
                  <a:effectLst/>
                  <a:latin typeface="钉钉进步体" panose="00020600040101010101" pitchFamily="18" charset="-122"/>
                  <a:ea typeface="钉钉进步体" panose="00020600040101010101" pitchFamily="18" charset="-122"/>
                </a:rPr>
                <a:t>Java </a:t>
              </a:r>
              <a:r>
                <a:rPr lang="zh-CN" altLang="en-US" sz="1600" b="0" i="0" dirty="0">
                  <a:solidFill>
                    <a:srgbClr val="FAFAFC"/>
                  </a:solidFill>
                  <a:effectLst/>
                  <a:latin typeface="钉钉进步体" panose="00020600040101010101" pitchFamily="18" charset="-122"/>
                  <a:ea typeface="钉钉进步体" panose="00020600040101010101" pitchFamily="18" charset="-122"/>
                </a:rPr>
                <a:t>权限认证框架</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rPr>
                <a:t>简化登录认证与权限管理流程</a:t>
              </a:r>
              <a:endParaRPr lang="en-US" altLang="zh-CN" sz="1600" dirty="0">
                <a:solidFill>
                  <a:srgbClr val="FAFAFC"/>
                </a:solidFill>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支持多端登录、细粒度接口鉴权</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与主流技术栈深度适配，提升开发效率</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grpSp>
        <p:nvGrpSpPr>
          <p:cNvPr id="49" name="组合 48"/>
          <p:cNvGrpSpPr/>
          <p:nvPr/>
        </p:nvGrpSpPr>
        <p:grpSpPr>
          <a:xfrm>
            <a:off x="6530936" y="1163606"/>
            <a:ext cx="4129969" cy="1912345"/>
            <a:chOff x="2315" y="3524"/>
            <a:chExt cx="5585" cy="2434"/>
          </a:xfrm>
        </p:grpSpPr>
        <p:sp>
          <p:nvSpPr>
            <p:cNvPr id="51" name="圆角矩形 5"/>
            <p:cNvSpPr/>
            <p:nvPr/>
          </p:nvSpPr>
          <p:spPr>
            <a:xfrm>
              <a:off x="5973" y="3524"/>
              <a:ext cx="183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DingTalk Sans" panose="00020600040101000101" pitchFamily="18" charset="0"/>
                  <a:ea typeface="DingTalk Sans" panose="00020600040101000101" pitchFamily="18" charset="0"/>
                </a:rPr>
                <a:t>RAG</a:t>
              </a:r>
              <a:endParaRPr lang="zh-CN" altLang="en-US" b="1" dirty="0">
                <a:latin typeface="DingTalk Sans" panose="00020600040101000101" pitchFamily="18" charset="0"/>
                <a:ea typeface="DingTalk Sans" panose="00020600040101000101" pitchFamily="18" charset="0"/>
              </a:endParaRPr>
            </a:p>
          </p:txBody>
        </p:sp>
        <p:sp>
          <p:nvSpPr>
            <p:cNvPr id="52" name="文本框 51"/>
            <p:cNvSpPr txBox="1"/>
            <p:nvPr/>
          </p:nvSpPr>
          <p:spPr>
            <a:xfrm>
              <a:off x="2315" y="4013"/>
              <a:ext cx="5585"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适用于智能问答、知识生成等场景</a:t>
              </a:r>
              <a:br>
                <a:rPr lang="zh-CN" altLang="en-US" sz="1600" dirty="0">
                  <a:latin typeface="钉钉进步体" panose="00020600040101010101" pitchFamily="18" charset="-122"/>
                  <a:ea typeface="钉钉进步体" panose="00020600040101010101" pitchFamily="18" charset="-122"/>
                </a:rPr>
              </a:br>
              <a:r>
                <a:rPr lang="zh-CN" altLang="en-US" sz="1600" dirty="0">
                  <a:solidFill>
                    <a:srgbClr val="FAFAFC"/>
                  </a:solidFill>
                  <a:latin typeface="钉钉进步体" panose="00020600040101010101" pitchFamily="18" charset="-122"/>
                  <a:ea typeface="钉钉进步体" panose="00020600040101010101" pitchFamily="18" charset="-122"/>
                </a:rPr>
                <a:t>检索外部知识结合大模型生成内容</a:t>
              </a:r>
              <a:endParaRPr lang="en-US" altLang="zh-CN" sz="1600" dirty="0">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减少模型幻觉，提升回答准确性</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检索增强生成技术范式</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sp>
        <p:nvSpPr>
          <p:cNvPr id="22" name="文本框 21"/>
          <p:cNvSpPr txBox="1"/>
          <p:nvPr/>
        </p:nvSpPr>
        <p:spPr>
          <a:xfrm>
            <a:off x="6471920" y="6253200"/>
            <a:ext cx="878840" cy="604800"/>
          </a:xfrm>
          <a:prstGeom prst="rect">
            <a:avLst/>
          </a:prstGeom>
          <a:noFill/>
        </p:spPr>
        <p:txBody>
          <a:bodyPr wrap="square" rtlCol="0">
            <a:spAutoFit/>
          </a:bodyPr>
          <a:lstStyle/>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Fast</a:t>
            </a:r>
            <a:endPar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endParaRPr>
          </a:p>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Reverse</a:t>
            </a:r>
            <a:endPar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endParaRPr>
          </a:p>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Proxy</a:t>
            </a:r>
            <a:endParaRPr lang="zh-CN" altLang="en-US"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859" y="1184915"/>
            <a:ext cx="432124" cy="432124"/>
          </a:xfrm>
          <a:prstGeom prst="rect">
            <a:avLst/>
          </a:prstGeom>
        </p:spPr>
      </p:pic>
      <p:pic>
        <p:nvPicPr>
          <p:cNvPr id="16" name="图片 15"/>
          <p:cNvPicPr>
            <a:picLocks noChangeAspect="1"/>
          </p:cNvPicPr>
          <p:nvPr/>
        </p:nvPicPr>
        <p:blipFill>
          <a:blip r:embed="rId5"/>
          <a:stretch>
            <a:fillRect/>
          </a:stretch>
        </p:blipFill>
        <p:spPr>
          <a:xfrm>
            <a:off x="9973660" y="1175046"/>
            <a:ext cx="409422" cy="409422"/>
          </a:xfrm>
          <a:prstGeom prst="rect">
            <a:avLst/>
          </a:prstGeom>
        </p:spPr>
      </p:pic>
      <p:pic>
        <p:nvPicPr>
          <p:cNvPr id="23" name="图片 22"/>
          <p:cNvPicPr>
            <a:picLocks noChangeAspect="1"/>
          </p:cNvPicPr>
          <p:nvPr/>
        </p:nvPicPr>
        <p:blipFill>
          <a:blip r:embed="rId6"/>
          <a:stretch>
            <a:fillRect/>
          </a:stretch>
        </p:blipFill>
        <p:spPr>
          <a:xfrm>
            <a:off x="1333288" y="3661472"/>
            <a:ext cx="410400" cy="410400"/>
          </a:xfrm>
          <a:prstGeom prst="rect">
            <a:avLst/>
          </a:prstGeom>
        </p:spPr>
      </p:pic>
      <p:pic>
        <p:nvPicPr>
          <p:cNvPr id="27" name="图片 26"/>
          <p:cNvPicPr>
            <a:picLocks noChangeAspect="1"/>
          </p:cNvPicPr>
          <p:nvPr/>
        </p:nvPicPr>
        <p:blipFill>
          <a:blip r:embed="rId7"/>
          <a:stretch>
            <a:fillRect/>
          </a:stretch>
        </p:blipFill>
        <p:spPr>
          <a:xfrm>
            <a:off x="10037625" y="3609711"/>
            <a:ext cx="403200" cy="403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6000"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19" name="文本框 18"/>
          <p:cNvSpPr txBox="1"/>
          <p:nvPr/>
        </p:nvSpPr>
        <p:spPr>
          <a:xfrm>
            <a:off x="847318" y="1947782"/>
            <a:ext cx="12050497" cy="1200329"/>
          </a:xfrm>
          <a:prstGeom prst="rect">
            <a:avLst/>
          </a:prstGeom>
          <a:noFill/>
        </p:spPr>
        <p:txBody>
          <a:bodyPr wrap="square" numCol="1" rtlCol="0">
            <a:spAutoFit/>
          </a:bodyPr>
          <a:lstStyle/>
          <a:p>
            <a:r>
              <a:rPr lang="zh-CN" altLang="en-US" b="1" dirty="0">
                <a:solidFill>
                  <a:schemeClr val="bg1"/>
                </a:solidFill>
              </a:rPr>
              <a:t>中国国际大学生创新大赛全国银奖团队技术人员</a:t>
            </a:r>
            <a:endParaRPr lang="en-US" altLang="zh-CN" b="1" dirty="0">
              <a:solidFill>
                <a:schemeClr val="bg1"/>
              </a:solidFill>
            </a:endParaRPr>
          </a:p>
          <a:p>
            <a:r>
              <a:rPr lang="zh-CN" altLang="en-US" b="1" dirty="0">
                <a:solidFill>
                  <a:schemeClr val="bg1"/>
                </a:solidFill>
              </a:rPr>
              <a:t>蓝桥杯全国软件和信息技术专业人才大赛</a:t>
            </a:r>
            <a:r>
              <a:rPr lang="en-US" altLang="zh-CN" b="1" dirty="0">
                <a:solidFill>
                  <a:schemeClr val="bg1"/>
                </a:solidFill>
              </a:rPr>
              <a:t>Python</a:t>
            </a:r>
            <a:r>
              <a:rPr lang="zh-CN" altLang="en-US" b="1" dirty="0">
                <a:solidFill>
                  <a:schemeClr val="bg1"/>
                </a:solidFill>
              </a:rPr>
              <a:t>组二等奖</a:t>
            </a:r>
            <a:endParaRPr lang="en-US" altLang="zh-CN" b="1" dirty="0">
              <a:solidFill>
                <a:schemeClr val="bg1"/>
              </a:solidFill>
            </a:endParaRPr>
          </a:p>
          <a:p>
            <a:r>
              <a:rPr lang="zh-CN" altLang="en-US" b="1" dirty="0">
                <a:solidFill>
                  <a:schemeClr val="bg1"/>
                </a:solidFill>
              </a:rPr>
              <a:t>全国大学生服务外包创新创业大赛全国三等奖（独立个人）</a:t>
            </a:r>
            <a:endParaRPr lang="en-US" altLang="zh-CN" b="1" dirty="0">
              <a:solidFill>
                <a:schemeClr val="bg1"/>
              </a:solidFill>
            </a:endParaRPr>
          </a:p>
          <a:p>
            <a:r>
              <a:rPr lang="zh-CN" altLang="en-US" b="1" dirty="0">
                <a:solidFill>
                  <a:schemeClr val="bg1"/>
                </a:solidFill>
              </a:rPr>
              <a:t>浙江省挑战杯大学生课外学术科技作品竞赛金奖团队技术人员</a:t>
            </a:r>
            <a:endParaRPr lang="en-US" altLang="zh-CN" b="1" dirty="0">
              <a:solidFill>
                <a:schemeClr val="bg1"/>
              </a:solidFill>
            </a:endParaRPr>
          </a:p>
        </p:txBody>
      </p:sp>
      <p:pic>
        <p:nvPicPr>
          <p:cNvPr id="11" name="图片 10" descr="卡通人物&#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843" y="3126412"/>
            <a:ext cx="914400" cy="914400"/>
          </a:xfrm>
          <a:prstGeom prst="rect">
            <a:avLst/>
          </a:prstGeom>
        </p:spPr>
      </p:pic>
      <p:pic>
        <p:nvPicPr>
          <p:cNvPr id="15" name="图片 14"/>
          <p:cNvPicPr>
            <a:picLocks noChangeAspect="1"/>
          </p:cNvPicPr>
          <p:nvPr/>
        </p:nvPicPr>
        <p:blipFill>
          <a:blip r:embed="rId3"/>
          <a:stretch>
            <a:fillRect/>
          </a:stretch>
        </p:blipFill>
        <p:spPr>
          <a:xfrm>
            <a:off x="983615" y="882744"/>
            <a:ext cx="914400" cy="914400"/>
          </a:xfrm>
          <a:prstGeom prst="rect">
            <a:avLst/>
          </a:prstGeom>
        </p:spPr>
      </p:pic>
      <p:sp>
        <p:nvSpPr>
          <p:cNvPr id="12" name="文本框 11"/>
          <p:cNvSpPr txBox="1"/>
          <p:nvPr/>
        </p:nvSpPr>
        <p:spPr>
          <a:xfrm>
            <a:off x="2015564" y="889133"/>
            <a:ext cx="3430196" cy="954107"/>
          </a:xfrm>
          <a:prstGeom prst="rect">
            <a:avLst/>
          </a:prstGeom>
          <a:noFill/>
        </p:spPr>
        <p:txBody>
          <a:bodyPr wrap="square">
            <a:spAutoFit/>
          </a:bodyPr>
          <a:lstStyle/>
          <a:p>
            <a:r>
              <a:rPr lang="zh-CN" altLang="en-US" b="1" dirty="0">
                <a:solidFill>
                  <a:schemeClr val="bg1"/>
                </a:solidFill>
              </a:rPr>
              <a:t>小丁</a:t>
            </a:r>
            <a:endParaRPr lang="en-US" altLang="zh-CN" b="1" dirty="0">
              <a:solidFill>
                <a:schemeClr val="bg1"/>
              </a:solidFill>
            </a:endParaRPr>
          </a:p>
          <a:p>
            <a:r>
              <a:rPr lang="zh-CN" altLang="en-US" b="1" dirty="0">
                <a:solidFill>
                  <a:schemeClr val="bg1"/>
                </a:solidFill>
              </a:rPr>
              <a:t>队长</a:t>
            </a:r>
            <a:r>
              <a:rPr lang="en-US" altLang="zh-CN" b="1" dirty="0">
                <a:solidFill>
                  <a:schemeClr val="bg1"/>
                </a:solidFill>
              </a:rPr>
              <a:t>&amp;</a:t>
            </a:r>
            <a:r>
              <a:rPr lang="zh-CN" altLang="en-US" b="1" dirty="0">
                <a:solidFill>
                  <a:schemeClr val="bg1"/>
                </a:solidFill>
              </a:rPr>
              <a:t>项目开发与规划专员</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8" name="文本框 17"/>
          <p:cNvSpPr txBox="1"/>
          <p:nvPr/>
        </p:nvSpPr>
        <p:spPr>
          <a:xfrm>
            <a:off x="892567" y="4129114"/>
            <a:ext cx="11609862" cy="1477328"/>
          </a:xfrm>
          <a:prstGeom prst="rect">
            <a:avLst/>
          </a:prstGeom>
          <a:noFill/>
        </p:spPr>
        <p:txBody>
          <a:bodyPr wrap="square" rtlCol="0">
            <a:spAutoFit/>
          </a:bodyPr>
          <a:lstStyle/>
          <a:p>
            <a:r>
              <a:rPr lang="zh-CN" altLang="en-US" b="1" dirty="0">
                <a:solidFill>
                  <a:schemeClr val="bg1"/>
                </a:solidFill>
              </a:rPr>
              <a:t>浙江省政府奖学金</a:t>
            </a:r>
            <a:endParaRPr lang="en-US" altLang="zh-CN" b="1" dirty="0">
              <a:solidFill>
                <a:schemeClr val="bg1"/>
              </a:solidFill>
            </a:endParaRPr>
          </a:p>
          <a:p>
            <a:r>
              <a:rPr lang="zh-CN" altLang="en-US" b="1" dirty="0">
                <a:solidFill>
                  <a:schemeClr val="bg1"/>
                </a:solidFill>
              </a:rPr>
              <a:t>全国大学生服务外包创新创业大赛全国三等奖团队技术人员</a:t>
            </a:r>
            <a:endParaRPr lang="en-US" altLang="zh-CN" b="1" dirty="0">
              <a:solidFill>
                <a:schemeClr val="bg1"/>
              </a:solidFill>
            </a:endParaRPr>
          </a:p>
          <a:p>
            <a:r>
              <a:rPr lang="zh-CN" altLang="en-US" b="1" dirty="0">
                <a:solidFill>
                  <a:schemeClr val="bg1"/>
                </a:solidFill>
              </a:rPr>
              <a:t>浙江省挑战杯大学生课外学术科技作品竞赛金奖团队负责人</a:t>
            </a:r>
            <a:endParaRPr lang="en-US" altLang="zh-CN" b="1" dirty="0">
              <a:solidFill>
                <a:schemeClr val="bg1"/>
              </a:solidFill>
            </a:endParaRPr>
          </a:p>
          <a:p>
            <a:r>
              <a:rPr lang="zh-CN" altLang="en-US" b="1" dirty="0">
                <a:solidFill>
                  <a:schemeClr val="bg1"/>
                </a:solidFill>
              </a:rPr>
              <a:t>作为发明人获得一项授权发明专利与四项受通发明专利：</a:t>
            </a:r>
            <a:endParaRPr lang="en-US" altLang="zh-CN" b="1" dirty="0">
              <a:solidFill>
                <a:schemeClr val="bg1"/>
              </a:solidFill>
            </a:endParaRPr>
          </a:p>
          <a:p>
            <a:r>
              <a:rPr lang="en-US" altLang="zh-CN" b="1" dirty="0">
                <a:solidFill>
                  <a:schemeClr val="bg1"/>
                </a:solidFill>
              </a:rPr>
              <a:t> 《</a:t>
            </a:r>
            <a:r>
              <a:rPr lang="zh-CN" altLang="en-US" b="1" dirty="0">
                <a:solidFill>
                  <a:schemeClr val="bg1"/>
                </a:solidFill>
              </a:rPr>
              <a:t>一种基于双分支特征融合的文档图像篡改检测方法与系统</a:t>
            </a:r>
            <a:r>
              <a:rPr lang="en-US" altLang="zh-CN" b="1" dirty="0">
                <a:solidFill>
                  <a:schemeClr val="bg1"/>
                </a:solidFill>
              </a:rPr>
              <a:t>》</a:t>
            </a:r>
            <a:endParaRPr lang="en-US" altLang="zh-CN" b="1" dirty="0">
              <a:solidFill>
                <a:schemeClr val="bg1"/>
              </a:solidFill>
            </a:endParaRPr>
          </a:p>
        </p:txBody>
      </p:sp>
      <p:sp>
        <p:nvSpPr>
          <p:cNvPr id="21" name="文本框 20"/>
          <p:cNvSpPr txBox="1"/>
          <p:nvPr/>
        </p:nvSpPr>
        <p:spPr>
          <a:xfrm>
            <a:off x="2015564" y="3155914"/>
            <a:ext cx="3172834" cy="923330"/>
          </a:xfrm>
          <a:prstGeom prst="rect">
            <a:avLst/>
          </a:prstGeom>
          <a:noFill/>
        </p:spPr>
        <p:txBody>
          <a:bodyPr wrap="square">
            <a:spAutoFit/>
          </a:bodyPr>
          <a:lstStyle/>
          <a:p>
            <a:r>
              <a:rPr lang="zh-CN" altLang="en-US" sz="1800" b="1" dirty="0">
                <a:solidFill>
                  <a:schemeClr val="bg1"/>
                </a:solidFill>
              </a:rPr>
              <a:t>小金</a:t>
            </a:r>
            <a:endParaRPr lang="en-US" altLang="zh-CN" sz="1800" b="1" dirty="0">
              <a:solidFill>
                <a:schemeClr val="bg1"/>
              </a:solidFill>
            </a:endParaRPr>
          </a:p>
          <a:p>
            <a:r>
              <a:rPr lang="zh-CN" altLang="en-US" b="1" dirty="0">
                <a:solidFill>
                  <a:schemeClr val="bg1"/>
                </a:solidFill>
              </a:rPr>
              <a:t>技术架构师</a:t>
            </a:r>
            <a:endParaRPr lang="zh-CN" altLang="en-US" dirty="0"/>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en-US" altLang="zh-CN" b="1" dirty="0">
              <a:solidFill>
                <a:schemeClr val="bg1"/>
              </a:solidFill>
            </a:endParaRPr>
          </a:p>
        </p:txBody>
      </p:sp>
      <p:sp>
        <p:nvSpPr>
          <p:cNvPr id="7" name="文本框 6"/>
          <p:cNvSpPr txBox="1"/>
          <p:nvPr/>
        </p:nvSpPr>
        <p:spPr>
          <a:xfrm>
            <a:off x="7342317" y="1939979"/>
            <a:ext cx="6179820" cy="1200329"/>
          </a:xfrm>
          <a:prstGeom prst="rect">
            <a:avLst/>
          </a:prstGeom>
          <a:noFill/>
        </p:spPr>
        <p:txBody>
          <a:bodyPr wrap="square">
            <a:spAutoFit/>
          </a:bodyPr>
          <a:lstStyle/>
          <a:p>
            <a:r>
              <a:rPr lang="zh-CN" altLang="en-US" b="1" dirty="0">
                <a:solidFill>
                  <a:schemeClr val="bg1"/>
                </a:solidFill>
              </a:rPr>
              <a:t> 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微尘见影</a:t>
            </a:r>
            <a:r>
              <a:rPr lang="en-US" altLang="zh-CN" b="1" dirty="0">
                <a:solidFill>
                  <a:schemeClr val="bg1"/>
                </a:solidFill>
              </a:rPr>
              <a:t>—</a:t>
            </a:r>
            <a:r>
              <a:rPr lang="zh-CN" altLang="en-US" b="1" dirty="0">
                <a:solidFill>
                  <a:schemeClr val="bg1"/>
                </a:solidFill>
              </a:rPr>
              <a:t>实时消息通讯软件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飞思视卫</a:t>
            </a:r>
            <a:r>
              <a:rPr lang="en-US" altLang="zh-CN" b="1" dirty="0">
                <a:solidFill>
                  <a:schemeClr val="bg1"/>
                </a:solidFill>
              </a:rPr>
              <a:t>—</a:t>
            </a:r>
            <a:r>
              <a:rPr lang="zh-CN" altLang="en-US" b="1" dirty="0">
                <a:solidFill>
                  <a:schemeClr val="bg1"/>
                </a:solidFill>
              </a:rPr>
              <a:t>视频会议人像检测软件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a:t>
            </a:r>
            <a:endParaRPr lang="en-US" altLang="zh-CN" b="1" dirty="0">
              <a:solidFill>
                <a:schemeClr val="bg1"/>
              </a:solidFill>
            </a:endParaRPr>
          </a:p>
        </p:txBody>
      </p:sp>
      <p:sp>
        <p:nvSpPr>
          <p:cNvPr id="10" name="文本框 9"/>
          <p:cNvSpPr txBox="1"/>
          <p:nvPr/>
        </p:nvSpPr>
        <p:spPr>
          <a:xfrm>
            <a:off x="7166684" y="4040812"/>
            <a:ext cx="5025316" cy="923330"/>
          </a:xfrm>
          <a:prstGeom prst="rect">
            <a:avLst/>
          </a:prstGeom>
          <a:noFill/>
        </p:spPr>
        <p:txBody>
          <a:bodyPr wrap="square">
            <a:spAutoFit/>
          </a:bodyPr>
          <a:lstStyle/>
          <a:p>
            <a:r>
              <a:rPr lang="zh-CN" altLang="en-US" b="1" dirty="0">
                <a:solidFill>
                  <a:schemeClr val="bg1"/>
                </a:solidFill>
              </a:rPr>
              <a:t>现拥有六项软件著作权：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基于音频</a:t>
            </a:r>
            <a:r>
              <a:rPr lang="en-US" altLang="zh-CN" b="1" dirty="0">
                <a:solidFill>
                  <a:schemeClr val="bg1"/>
                </a:solidFill>
              </a:rPr>
              <a:t>-</a:t>
            </a:r>
            <a:r>
              <a:rPr lang="zh-CN" altLang="en-US" b="1" dirty="0">
                <a:solidFill>
                  <a:schemeClr val="bg1"/>
                </a:solidFill>
              </a:rPr>
              <a:t>视频双模态的人脸伪造检测软件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endParaRPr lang="en-US" altLang="zh-CN" b="1"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178435" y="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19" name="文本框 18"/>
          <p:cNvSpPr txBox="1"/>
          <p:nvPr/>
        </p:nvSpPr>
        <p:spPr>
          <a:xfrm>
            <a:off x="531348" y="1647219"/>
            <a:ext cx="4108108" cy="4524315"/>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曾任挑战杯省金奖技术人员</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全国大学生服务外包创新创业大赛全国三等奖技术人员</a:t>
            </a:r>
            <a:endParaRPr lang="en-US" altLang="zh-CN" b="1" dirty="0">
              <a:solidFill>
                <a:schemeClr val="bg1"/>
              </a:solidFill>
            </a:endParaRPr>
          </a:p>
          <a:p>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现拥有四项软件著作权：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饼图解码者软件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双影协融</a:t>
            </a:r>
            <a:r>
              <a:rPr lang="en-US" altLang="zh-CN" b="1" dirty="0">
                <a:solidFill>
                  <a:schemeClr val="bg1"/>
                </a:solidFill>
              </a:rPr>
              <a:t>——</a:t>
            </a:r>
            <a:r>
              <a:rPr lang="zh-CN" altLang="en-US" b="1" dirty="0">
                <a:solidFill>
                  <a:schemeClr val="bg1"/>
                </a:solidFill>
              </a:rPr>
              <a:t>人体目标检测软件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曲线图目标检测与提取软件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一种基于物理先验和模态修补的火灾救援人体目标检测技术方法</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一种基于特征点匹配的曲线图倾斜角度估计与校正方法</a:t>
            </a:r>
            <a:r>
              <a:rPr lang="en-US" altLang="zh-CN" b="1" dirty="0">
                <a:solidFill>
                  <a:schemeClr val="bg1"/>
                </a:solidFill>
              </a:rPr>
              <a:t>》</a:t>
            </a:r>
            <a:endParaRPr lang="en-US" altLang="zh-CN" b="1" dirty="0">
              <a:solidFill>
                <a:schemeClr val="bg1"/>
              </a:solidFill>
            </a:endParaRPr>
          </a:p>
        </p:txBody>
      </p:sp>
      <p:sp>
        <p:nvSpPr>
          <p:cNvPr id="6" name="文本框 5"/>
          <p:cNvSpPr txBox="1"/>
          <p:nvPr/>
        </p:nvSpPr>
        <p:spPr>
          <a:xfrm>
            <a:off x="4520903" y="1647219"/>
            <a:ext cx="3446369" cy="2584450"/>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投稿一级期刊（中国图象图形学报）</a:t>
            </a:r>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专业绩点第一</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主持浙江省省级大学生创新创业训练计划项目</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参加校内图形图像实验室，取得一定创新成果</a:t>
            </a:r>
            <a:endParaRPr lang="zh-CN" altLang="en-US" b="1" dirty="0">
              <a:solidFill>
                <a:schemeClr val="bg1"/>
              </a:solidFill>
            </a:endParaRPr>
          </a:p>
        </p:txBody>
      </p:sp>
      <p:pic>
        <p:nvPicPr>
          <p:cNvPr id="7" name="图片 6" descr="绿色的标志&#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0903" y="853218"/>
            <a:ext cx="584775" cy="584775"/>
          </a:xfrm>
          <a:prstGeom prst="rect">
            <a:avLst/>
          </a:prstGeom>
        </p:spPr>
      </p:pic>
      <p:pic>
        <p:nvPicPr>
          <p:cNvPr id="13" name="图片 12"/>
          <p:cNvPicPr>
            <a:picLocks noChangeAspect="1"/>
          </p:cNvPicPr>
          <p:nvPr/>
        </p:nvPicPr>
        <p:blipFill>
          <a:blip r:embed="rId3"/>
          <a:stretch>
            <a:fillRect/>
          </a:stretch>
        </p:blipFill>
        <p:spPr>
          <a:xfrm>
            <a:off x="995937" y="858623"/>
            <a:ext cx="583200" cy="583200"/>
          </a:xfrm>
          <a:prstGeom prst="rect">
            <a:avLst/>
          </a:prstGeom>
        </p:spPr>
      </p:pic>
      <p:sp>
        <p:nvSpPr>
          <p:cNvPr id="8" name="文本框 7"/>
          <p:cNvSpPr txBox="1"/>
          <p:nvPr/>
        </p:nvSpPr>
        <p:spPr>
          <a:xfrm>
            <a:off x="8362349" y="1786655"/>
            <a:ext cx="3554259" cy="4524315"/>
          </a:xfrm>
          <a:prstGeom prst="rect">
            <a:avLst/>
          </a:prstGeom>
          <a:noFill/>
        </p:spPr>
        <p:txBody>
          <a:bodyPr wrap="square" rtlCol="0">
            <a:spAutoFit/>
          </a:bodyPr>
          <a:lstStyle/>
          <a:p>
            <a:r>
              <a:rPr lang="zh-CN" altLang="en-US" b="1" dirty="0">
                <a:solidFill>
                  <a:schemeClr val="bg1"/>
                </a:solidFill>
              </a:rPr>
              <a:t>计算机科学与技术专业 本科三年级</a:t>
            </a:r>
            <a:endParaRPr lang="en-US" altLang="zh-CN" b="1" dirty="0">
              <a:solidFill>
                <a:schemeClr val="bg1"/>
              </a:solidFill>
            </a:endParaRPr>
          </a:p>
          <a:p>
            <a:r>
              <a:rPr lang="zh-CN" altLang="en-US" b="1" dirty="0">
                <a:solidFill>
                  <a:schemeClr val="bg1"/>
                </a:solidFill>
                <a:sym typeface="+mn-ea"/>
              </a:rPr>
              <a:t>浙江省挑战杯大学生课外学术科技作品竞赛银奖团队技术负责人</a:t>
            </a:r>
            <a:endParaRPr lang="zh-CN" altLang="en-US" b="1" dirty="0">
              <a:solidFill>
                <a:schemeClr val="bg1"/>
              </a:solidFill>
              <a:sym typeface="+mn-ea"/>
            </a:endParaRPr>
          </a:p>
          <a:p>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r>
              <a:rPr lang="zh-CN" altLang="en-US" b="1" dirty="0">
                <a:solidFill>
                  <a:schemeClr val="bg1"/>
                </a:solidFill>
              </a:rPr>
              <a:t>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水印溯源维权软件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桌面预警卫士软件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隐盾水印嵌入软件</a:t>
            </a:r>
            <a:r>
              <a:rPr lang="en-US" altLang="zh-CN" b="1" dirty="0">
                <a:solidFill>
                  <a:schemeClr val="bg1"/>
                </a:solidFill>
              </a:rPr>
              <a:t>》</a:t>
            </a:r>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基于盗摄检测和证据留存的主动感知桌面安全方法</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一种基于人脸识别和屏幕保护的主动感知桌面安全方法</a:t>
            </a:r>
            <a:r>
              <a:rPr lang="en-US" altLang="zh-CN" b="1" dirty="0">
                <a:solidFill>
                  <a:schemeClr val="bg1"/>
                </a:solidFill>
              </a:rPr>
              <a:t>》</a:t>
            </a:r>
            <a:endParaRPr lang="en-US" altLang="zh-CN" b="1" dirty="0">
              <a:solidFill>
                <a:schemeClr val="bg1"/>
              </a:solidFill>
            </a:endParaRPr>
          </a:p>
        </p:txBody>
      </p:sp>
      <p:pic>
        <p:nvPicPr>
          <p:cNvPr id="17" name="图片 16" descr="卡通人物&#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8988" y="863684"/>
            <a:ext cx="584776" cy="584776"/>
          </a:xfrm>
          <a:prstGeom prst="rect">
            <a:avLst/>
          </a:prstGeom>
        </p:spPr>
      </p:pic>
      <p:sp>
        <p:nvSpPr>
          <p:cNvPr id="9" name="文本框 8"/>
          <p:cNvSpPr txBox="1"/>
          <p:nvPr/>
        </p:nvSpPr>
        <p:spPr>
          <a:xfrm>
            <a:off x="2015563" y="1140365"/>
            <a:ext cx="1874101" cy="369332"/>
          </a:xfrm>
          <a:prstGeom prst="rect">
            <a:avLst/>
          </a:prstGeom>
          <a:noFill/>
        </p:spPr>
        <p:txBody>
          <a:bodyPr wrap="square">
            <a:spAutoFit/>
          </a:bodyPr>
          <a:lstStyle/>
          <a:p>
            <a:r>
              <a:rPr lang="zh-CN" altLang="en-US" sz="1800" b="1" dirty="0">
                <a:solidFill>
                  <a:schemeClr val="bg1"/>
                </a:solidFill>
              </a:rPr>
              <a:t>前端开发工程师</a:t>
            </a:r>
            <a:endParaRPr lang="zh-CN" altLang="en-US" dirty="0"/>
          </a:p>
        </p:txBody>
      </p:sp>
      <p:sp>
        <p:nvSpPr>
          <p:cNvPr id="10" name="文本框 9"/>
          <p:cNvSpPr txBox="1"/>
          <p:nvPr/>
        </p:nvSpPr>
        <p:spPr>
          <a:xfrm>
            <a:off x="2015564" y="840045"/>
            <a:ext cx="668277" cy="369332"/>
          </a:xfrm>
          <a:prstGeom prst="rect">
            <a:avLst/>
          </a:prstGeom>
          <a:noFill/>
        </p:spPr>
        <p:txBody>
          <a:bodyPr wrap="square">
            <a:spAutoFit/>
          </a:bodyPr>
          <a:lstStyle/>
          <a:p>
            <a:r>
              <a:rPr lang="zh-CN" altLang="en-US" sz="1800" b="1" dirty="0">
                <a:solidFill>
                  <a:schemeClr val="bg1"/>
                </a:solidFill>
              </a:rPr>
              <a:t>小王</a:t>
            </a:r>
            <a:endParaRPr lang="zh-CN" altLang="en-US" dirty="0"/>
          </a:p>
        </p:txBody>
      </p:sp>
      <p:sp>
        <p:nvSpPr>
          <p:cNvPr id="12" name="文本框 11"/>
          <p:cNvSpPr txBox="1"/>
          <p:nvPr/>
        </p:nvSpPr>
        <p:spPr>
          <a:xfrm>
            <a:off x="5152275" y="1158235"/>
            <a:ext cx="1874101" cy="369332"/>
          </a:xfrm>
          <a:prstGeom prst="rect">
            <a:avLst/>
          </a:prstGeom>
          <a:noFill/>
        </p:spPr>
        <p:txBody>
          <a:bodyPr wrap="square">
            <a:spAutoFit/>
          </a:bodyPr>
          <a:lstStyle/>
          <a:p>
            <a:r>
              <a:rPr lang="zh-CN" altLang="en-US" sz="1800" b="1" dirty="0">
                <a:solidFill>
                  <a:schemeClr val="bg1"/>
                </a:solidFill>
              </a:rPr>
              <a:t>后端开发工程师</a:t>
            </a:r>
            <a:endParaRPr lang="zh-CN" altLang="en-US" dirty="0"/>
          </a:p>
        </p:txBody>
      </p:sp>
      <p:sp>
        <p:nvSpPr>
          <p:cNvPr id="14" name="文本框 13"/>
          <p:cNvSpPr txBox="1"/>
          <p:nvPr/>
        </p:nvSpPr>
        <p:spPr>
          <a:xfrm>
            <a:off x="5152276" y="857915"/>
            <a:ext cx="668277" cy="369332"/>
          </a:xfrm>
          <a:prstGeom prst="rect">
            <a:avLst/>
          </a:prstGeom>
          <a:noFill/>
        </p:spPr>
        <p:txBody>
          <a:bodyPr wrap="square">
            <a:spAutoFit/>
          </a:bodyPr>
          <a:lstStyle/>
          <a:p>
            <a:r>
              <a:rPr lang="zh-CN" altLang="en-US" sz="1800" b="1" dirty="0">
                <a:solidFill>
                  <a:schemeClr val="bg1"/>
                </a:solidFill>
              </a:rPr>
              <a:t>小沈</a:t>
            </a:r>
            <a:endParaRPr lang="zh-CN" altLang="en-US" dirty="0"/>
          </a:p>
        </p:txBody>
      </p:sp>
      <p:sp>
        <p:nvSpPr>
          <p:cNvPr id="20" name="文本框 19"/>
          <p:cNvSpPr txBox="1"/>
          <p:nvPr/>
        </p:nvSpPr>
        <p:spPr>
          <a:xfrm>
            <a:off x="9073792" y="1160149"/>
            <a:ext cx="1599364" cy="369332"/>
          </a:xfrm>
          <a:prstGeom prst="rect">
            <a:avLst/>
          </a:prstGeom>
          <a:noFill/>
        </p:spPr>
        <p:txBody>
          <a:bodyPr wrap="square">
            <a:spAutoFit/>
          </a:bodyPr>
          <a:lstStyle/>
          <a:p>
            <a:r>
              <a:rPr lang="zh-CN" altLang="en-US" sz="1800" b="1" dirty="0">
                <a:solidFill>
                  <a:schemeClr val="bg1"/>
                </a:solidFill>
              </a:rPr>
              <a:t>产品经理</a:t>
            </a:r>
            <a:endParaRPr lang="zh-CN" altLang="en-US" dirty="0"/>
          </a:p>
        </p:txBody>
      </p:sp>
      <p:sp>
        <p:nvSpPr>
          <p:cNvPr id="21" name="文本框 20"/>
          <p:cNvSpPr txBox="1"/>
          <p:nvPr/>
        </p:nvSpPr>
        <p:spPr>
          <a:xfrm>
            <a:off x="9073792" y="859829"/>
            <a:ext cx="668277" cy="369332"/>
          </a:xfrm>
          <a:prstGeom prst="rect">
            <a:avLst/>
          </a:prstGeom>
          <a:noFill/>
        </p:spPr>
        <p:txBody>
          <a:bodyPr wrap="square">
            <a:spAutoFit/>
          </a:bodyPr>
          <a:lstStyle/>
          <a:p>
            <a:r>
              <a:rPr lang="zh-CN" altLang="en-US" sz="1800" b="1" dirty="0">
                <a:solidFill>
                  <a:schemeClr val="bg1"/>
                </a:solidFill>
              </a:rPr>
              <a:t>小张</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15" name="图形 2"/>
          <p:cNvGrpSpPr/>
          <p:nvPr/>
        </p:nvGrpSpPr>
        <p:grpSpPr>
          <a:xfrm>
            <a:off x="767393" y="3782080"/>
            <a:ext cx="2880000" cy="2700000"/>
            <a:chOff x="6492955" y="785550"/>
            <a:chExt cx="5698751" cy="1216863"/>
          </a:xfrm>
        </p:grpSpPr>
        <p:sp>
          <p:nvSpPr>
            <p:cNvPr id="16" name="任意多边形: 形状 15"/>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9" name="任意多边形: 形状 18"/>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22" name="任意多边形: 形状 21"/>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31" name="任意多边形: 形状 3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3" name="任意多边形: 形状 52"/>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54" name="图形 2"/>
          <p:cNvGrpSpPr/>
          <p:nvPr/>
        </p:nvGrpSpPr>
        <p:grpSpPr>
          <a:xfrm>
            <a:off x="8709660" y="987262"/>
            <a:ext cx="2880000" cy="2700000"/>
            <a:chOff x="6492955" y="785550"/>
            <a:chExt cx="5698751" cy="1216863"/>
          </a:xfrm>
        </p:grpSpPr>
        <p:sp>
          <p:nvSpPr>
            <p:cNvPr id="55" name="任意多边形: 形状 54"/>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8" name="任意多边形: 形状 57"/>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9" name="任意多边形: 形状 58"/>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61" name="任意多边形: 形状 6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62" name="任意多边形: 形状 61"/>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63" name="图形 2"/>
          <p:cNvGrpSpPr/>
          <p:nvPr/>
        </p:nvGrpSpPr>
        <p:grpSpPr>
          <a:xfrm>
            <a:off x="4815243" y="983252"/>
            <a:ext cx="2880000" cy="1260000"/>
            <a:chOff x="6492955" y="785550"/>
            <a:chExt cx="5698751" cy="1216863"/>
          </a:xfrm>
        </p:grpSpPr>
        <p:sp>
          <p:nvSpPr>
            <p:cNvPr id="128" name="任意多边形: 形状 127"/>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29" name="任意多边形: 形状 128"/>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0" name="任意多边形: 形状 129"/>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1" name="任意多边形: 形状 13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2" name="任意多边形: 形状 131"/>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133" name="图形 2"/>
          <p:cNvGrpSpPr/>
          <p:nvPr/>
        </p:nvGrpSpPr>
        <p:grpSpPr>
          <a:xfrm>
            <a:off x="4759700" y="5230061"/>
            <a:ext cx="2880000" cy="1260000"/>
            <a:chOff x="6492955" y="785550"/>
            <a:chExt cx="5698751" cy="1216863"/>
          </a:xfrm>
        </p:grpSpPr>
        <p:sp>
          <p:nvSpPr>
            <p:cNvPr id="134" name="任意多边形: 形状 133"/>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5" name="任意多边形: 形状 134"/>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6" name="任意多边形: 形状 135"/>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7" name="任意多边形: 形状 136"/>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8" name="任意多边形: 形状 137"/>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sp>
        <p:nvSpPr>
          <p:cNvPr id="60" name="文本框 59"/>
          <p:cNvSpPr txBox="1"/>
          <p:nvPr/>
        </p:nvSpPr>
        <p:spPr>
          <a:xfrm>
            <a:off x="983615" y="254000"/>
            <a:ext cx="303530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项目走访与调研</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7" name="组合 6"/>
          <p:cNvGrpSpPr>
            <a:grpSpLocks noChangeAspect="1"/>
          </p:cNvGrpSpPr>
          <p:nvPr/>
        </p:nvGrpSpPr>
        <p:grpSpPr>
          <a:xfrm>
            <a:off x="29210" y="249555"/>
            <a:ext cx="863357" cy="610274"/>
            <a:chOff x="10598" y="2603"/>
            <a:chExt cx="1501" cy="1061"/>
          </a:xfrm>
        </p:grpSpPr>
        <p:sp>
          <p:nvSpPr>
            <p:cNvPr id="8" name="文本框 7"/>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12" name="椭圆 1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50" name="组合 49"/>
          <p:cNvGrpSpPr/>
          <p:nvPr/>
        </p:nvGrpSpPr>
        <p:grpSpPr>
          <a:xfrm>
            <a:off x="809740" y="1084195"/>
            <a:ext cx="2880000" cy="2487217"/>
            <a:chOff x="701908" y="1510441"/>
            <a:chExt cx="2880000" cy="2487217"/>
          </a:xfrm>
          <a:effectLst>
            <a:glow rad="63500">
              <a:schemeClr val="accent5">
                <a:satMod val="175000"/>
                <a:alpha val="40000"/>
              </a:schemeClr>
            </a:glow>
          </a:effectLst>
        </p:grpSpPr>
        <p:grpSp>
          <p:nvGrpSpPr>
            <p:cNvPr id="45" name="组合 44"/>
            <p:cNvGrpSpPr/>
            <p:nvPr/>
          </p:nvGrpSpPr>
          <p:grpSpPr>
            <a:xfrm>
              <a:off x="701908" y="1510441"/>
              <a:ext cx="2880000" cy="2466047"/>
              <a:chOff x="7919414" y="507626"/>
              <a:chExt cx="2880000" cy="2466047"/>
            </a:xfrm>
          </p:grpSpPr>
          <p:pic>
            <p:nvPicPr>
              <p:cNvPr id="18" name="图片 17" descr="一群人站在一起&#10;&#10;AI 生成的内容可能不正确。"/>
              <p:cNvPicPr/>
              <p:nvPr/>
            </p:nvPicPr>
            <p:blipFill>
              <a:blip r:embed="rId2"/>
              <a:stretch>
                <a:fillRect/>
              </a:stretch>
            </p:blipFill>
            <p:spPr>
              <a:xfrm>
                <a:off x="7919414" y="507626"/>
                <a:ext cx="2880000" cy="2088000"/>
              </a:xfrm>
              <a:prstGeom prst="rect">
                <a:avLst/>
              </a:prstGeom>
              <a:effectLst>
                <a:softEdge rad="12700"/>
              </a:effectLst>
            </p:spPr>
          </p:pic>
          <p:grpSp>
            <p:nvGrpSpPr>
              <p:cNvPr id="32" name="图形 2"/>
              <p:cNvGrpSpPr/>
              <p:nvPr/>
            </p:nvGrpSpPr>
            <p:grpSpPr>
              <a:xfrm>
                <a:off x="7919414" y="2613673"/>
                <a:ext cx="2880000" cy="360000"/>
                <a:chOff x="6492955" y="785550"/>
                <a:chExt cx="5698751" cy="1216863"/>
              </a:xfrm>
            </p:grpSpPr>
            <p:sp>
              <p:nvSpPr>
                <p:cNvPr id="33" name="任意多边形: 形状 32"/>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34" name="任意多边形: 形状 33"/>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35" name="任意多边形: 形状 34"/>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36" name="任意多边形: 形状 35"/>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37" name="任意多边形: 形状 36"/>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7" name="文本框 46"/>
            <p:cNvSpPr txBox="1"/>
            <p:nvPr/>
          </p:nvSpPr>
          <p:spPr>
            <a:xfrm>
              <a:off x="790948" y="3628326"/>
              <a:ext cx="2700000" cy="369332"/>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杭州 </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2025</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云栖大会</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l="17292" t="19626" r="15240" b="13442"/>
          <a:stretch>
            <a:fillRect/>
          </a:stretch>
        </p:blipFill>
        <p:spPr>
          <a:xfrm>
            <a:off x="4109963" y="-1375314"/>
            <a:ext cx="2880000" cy="2088000"/>
          </a:xfrm>
          <a:prstGeom prst="rect">
            <a:avLst/>
          </a:prstGeom>
          <a:noFill/>
          <a:ln>
            <a:noFill/>
          </a:ln>
          <a:effectLst>
            <a:softEdge rad="12700"/>
          </a:effectLst>
        </p:spPr>
      </p:pic>
      <p:grpSp>
        <p:nvGrpSpPr>
          <p:cNvPr id="51" name="组合 50"/>
          <p:cNvGrpSpPr/>
          <p:nvPr/>
        </p:nvGrpSpPr>
        <p:grpSpPr>
          <a:xfrm>
            <a:off x="4789817" y="2564031"/>
            <a:ext cx="2880438" cy="2487940"/>
            <a:chOff x="4746858" y="2830709"/>
            <a:chExt cx="2880438" cy="2487940"/>
          </a:xfrm>
          <a:effectLst>
            <a:glow rad="63500">
              <a:schemeClr val="accent5">
                <a:satMod val="175000"/>
                <a:alpha val="40000"/>
              </a:schemeClr>
            </a:glow>
          </a:effectLst>
        </p:grpSpPr>
        <p:grpSp>
          <p:nvGrpSpPr>
            <p:cNvPr id="44" name="组合 43"/>
            <p:cNvGrpSpPr/>
            <p:nvPr/>
          </p:nvGrpSpPr>
          <p:grpSpPr>
            <a:xfrm>
              <a:off x="4746858" y="2830709"/>
              <a:ext cx="2880438" cy="2487940"/>
              <a:chOff x="892129" y="2016345"/>
              <a:chExt cx="2880438" cy="2487940"/>
            </a:xfrm>
          </p:grpSpPr>
          <p:pic>
            <p:nvPicPr>
              <p:cNvPr id="25" name="图片 24" descr="许多人在餐厅里&#10;&#10;AI 生成的内容可能不正确。"/>
              <p:cNvPicPr/>
              <p:nvPr/>
            </p:nvPicPr>
            <p:blipFill>
              <a:blip r:embed="rId4" cstate="print"/>
              <a:stretch>
                <a:fillRect/>
              </a:stretch>
            </p:blipFill>
            <p:spPr>
              <a:xfrm>
                <a:off x="892567" y="2016345"/>
                <a:ext cx="2880000" cy="2088000"/>
              </a:xfrm>
              <a:prstGeom prst="rect">
                <a:avLst/>
              </a:prstGeom>
              <a:effectLst>
                <a:softEdge rad="12700"/>
              </a:effectLst>
            </p:spPr>
          </p:pic>
          <p:grpSp>
            <p:nvGrpSpPr>
              <p:cNvPr id="23" name="图形 2"/>
              <p:cNvGrpSpPr/>
              <p:nvPr/>
            </p:nvGrpSpPr>
            <p:grpSpPr>
              <a:xfrm>
                <a:off x="892129" y="4123027"/>
                <a:ext cx="2880438" cy="381258"/>
                <a:chOff x="6492088" y="605326"/>
                <a:chExt cx="5699618" cy="1288719"/>
              </a:xfrm>
            </p:grpSpPr>
            <p:sp>
              <p:nvSpPr>
                <p:cNvPr id="26" name="任意多边形: 形状 25"/>
                <p:cNvSpPr/>
                <p:nvPr/>
              </p:nvSpPr>
              <p:spPr>
                <a:xfrm>
                  <a:off x="6492088" y="605326"/>
                  <a:ext cx="5678598"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27" name="任意多边形: 形状 26"/>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28" name="任意多边形: 形状 27"/>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29" name="任意多边形: 形状 28"/>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30" name="任意多边形: 形状 29"/>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8" name="文本框 47"/>
            <p:cNvSpPr txBox="1"/>
            <p:nvPr/>
          </p:nvSpPr>
          <p:spPr>
            <a:xfrm>
              <a:off x="4840121" y="4946741"/>
              <a:ext cx="2700000" cy="369332"/>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团队赴温州市某中学调研</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grpSp>
      <p:grpSp>
        <p:nvGrpSpPr>
          <p:cNvPr id="52" name="组合 51"/>
          <p:cNvGrpSpPr/>
          <p:nvPr/>
        </p:nvGrpSpPr>
        <p:grpSpPr>
          <a:xfrm>
            <a:off x="8775245" y="4007971"/>
            <a:ext cx="2880000" cy="2751108"/>
            <a:chOff x="8220060" y="4013527"/>
            <a:chExt cx="2880000" cy="2751108"/>
          </a:xfrm>
          <a:effectLst>
            <a:glow rad="63500">
              <a:schemeClr val="accent5">
                <a:satMod val="175000"/>
                <a:alpha val="40000"/>
              </a:schemeClr>
            </a:glow>
          </a:effectLst>
        </p:grpSpPr>
        <p:grpSp>
          <p:nvGrpSpPr>
            <p:cNvPr id="46" name="组合 45"/>
            <p:cNvGrpSpPr/>
            <p:nvPr/>
          </p:nvGrpSpPr>
          <p:grpSpPr>
            <a:xfrm>
              <a:off x="8220060" y="4013527"/>
              <a:ext cx="2880000" cy="2466047"/>
              <a:chOff x="7947010" y="4064327"/>
              <a:chExt cx="2880000" cy="2466047"/>
            </a:xfrm>
          </p:grpSpPr>
          <p:pic>
            <p:nvPicPr>
              <p:cNvPr id="20" name="图片 19" descr="一群人站在室内合影&#10;&#10;AI 生成的内容可能不正确。"/>
              <p:cNvPicPr/>
              <p:nvPr/>
            </p:nvPicPr>
            <p:blipFill>
              <a:blip r:embed="rId5"/>
              <a:stretch>
                <a:fillRect/>
              </a:stretch>
            </p:blipFill>
            <p:spPr>
              <a:xfrm>
                <a:off x="7947010" y="4064327"/>
                <a:ext cx="2880000" cy="2088000"/>
              </a:xfrm>
              <a:prstGeom prst="rect">
                <a:avLst/>
              </a:prstGeom>
              <a:effectLst>
                <a:softEdge rad="12700"/>
              </a:effectLst>
            </p:spPr>
          </p:pic>
          <p:grpSp>
            <p:nvGrpSpPr>
              <p:cNvPr id="38" name="图形 2"/>
              <p:cNvGrpSpPr/>
              <p:nvPr/>
            </p:nvGrpSpPr>
            <p:grpSpPr>
              <a:xfrm>
                <a:off x="7947010" y="6170374"/>
                <a:ext cx="2880000" cy="360000"/>
                <a:chOff x="6492955" y="785550"/>
                <a:chExt cx="5698751" cy="1216863"/>
              </a:xfrm>
            </p:grpSpPr>
            <p:sp>
              <p:nvSpPr>
                <p:cNvPr id="39" name="任意多边形: 形状 38"/>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40" name="任意多边形: 形状 39"/>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41" name="任意多边形: 形状 40"/>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42" name="任意多边形: 形状 41"/>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43" name="任意多边形: 形状 42"/>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9" name="文本框 48"/>
            <p:cNvSpPr txBox="1"/>
            <p:nvPr/>
          </p:nvSpPr>
          <p:spPr>
            <a:xfrm>
              <a:off x="8309100" y="6118304"/>
              <a:ext cx="2700000" cy="646331"/>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中国联通（浙江省分公司）</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pPr algn="ct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grpSp>
      <p:sp>
        <p:nvSpPr>
          <p:cNvPr id="56" name="图形 27"/>
          <p:cNvSpPr/>
          <p:nvPr/>
        </p:nvSpPr>
        <p:spPr>
          <a:xfrm rot="16200000" flipV="1">
            <a:off x="4053945" y="2830242"/>
            <a:ext cx="360000" cy="108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sp>
        <p:nvSpPr>
          <p:cNvPr id="57" name="图形 27"/>
          <p:cNvSpPr/>
          <p:nvPr/>
        </p:nvSpPr>
        <p:spPr>
          <a:xfrm rot="16200000" flipV="1">
            <a:off x="8035942" y="4310713"/>
            <a:ext cx="360000" cy="108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sp>
        <p:nvSpPr>
          <p:cNvPr id="4" name="文本框 3"/>
          <p:cNvSpPr txBox="1"/>
          <p:nvPr/>
        </p:nvSpPr>
        <p:spPr>
          <a:xfrm>
            <a:off x="716280" y="3782060"/>
            <a:ext cx="3052445" cy="3138170"/>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市场调研与应用推广</a:t>
            </a:r>
            <a:endParaRPr lang="en-US" altLang="zh-CN" b="1"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本项目基于三大核心系统构建全链路</a:t>
            </a:r>
            <a:r>
              <a:rPr lang="en-US" altLang="zh-CN" b="1" dirty="0">
                <a:solidFill>
                  <a:schemeClr val="bg1"/>
                </a:solidFill>
                <a:latin typeface="方正仿宋_GB2312" panose="02000000000000000000" charset="-122"/>
                <a:ea typeface="方正仿宋_GB2312" panose="02000000000000000000" charset="-122"/>
                <a:cs typeface="方正仿宋_GB2312" panose="02000000000000000000" charset="-122"/>
              </a:rPr>
              <a:t>AI</a:t>
            </a:r>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教育解决方案，拥有多模态生成与深度伪造检测的技术优势。目前已在多所院校成功试点，后续将分层推进市场覆盖：先深化校园合作树立标杆，再向教育机构与企业推广</a:t>
            </a:r>
            <a:r>
              <a:rPr lang="en-US" altLang="zh-CN" b="1" dirty="0">
                <a:solidFill>
                  <a:schemeClr val="bg1"/>
                </a:solidFill>
                <a:latin typeface="方正仿宋_GB2312" panose="02000000000000000000" charset="-122"/>
                <a:ea typeface="方正仿宋_GB2312" panose="02000000000000000000" charset="-122"/>
                <a:cs typeface="方正仿宋_GB2312" panose="02000000000000000000" charset="-122"/>
              </a:rPr>
              <a:t>SaaS</a:t>
            </a:r>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服务，最终通过平台化开源引领行业标准。</a:t>
            </a:r>
            <a:endPar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6" name="文本框 5"/>
          <p:cNvSpPr txBox="1"/>
          <p:nvPr/>
        </p:nvSpPr>
        <p:spPr>
          <a:xfrm>
            <a:off x="4821070" y="1018442"/>
            <a:ext cx="2880000"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实际教学中的技术应用</a:t>
            </a: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pPr marL="285750" indent="-285750">
              <a:buFont typeface="Wingdings" panose="05000000000000000000" pitchFamily="2" charset="2"/>
              <a:buChar char="Ø"/>
            </a:pP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赴温州市某中学课堂；</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从实际走访中发现需求</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9" name="文本框 8"/>
          <p:cNvSpPr txBox="1"/>
          <p:nvPr/>
        </p:nvSpPr>
        <p:spPr>
          <a:xfrm>
            <a:off x="4752176" y="5260080"/>
            <a:ext cx="2880000" cy="1200329"/>
          </a:xfrm>
          <a:prstGeom prst="rect">
            <a:avLst/>
          </a:prstGeom>
          <a:noFill/>
        </p:spPr>
        <p:txBody>
          <a:bodyPr wrap="square" rtlCol="0">
            <a:spAutoFit/>
          </a:bodyPr>
          <a:lstStyle/>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低耦合、高可用的需求；</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前后端分离、方便部署；</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实时流式传输、低延迟；</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    激活课堂多样表现形式。</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endParaRPr lang="zh-CN" altLang="en-US" dirty="0">
              <a:solidFill>
                <a:schemeClr val="bg1"/>
              </a:solidFill>
            </a:endParaRPr>
          </a:p>
        </p:txBody>
      </p:sp>
      <p:sp>
        <p:nvSpPr>
          <p:cNvPr id="10" name="文本框 9"/>
          <p:cNvSpPr txBox="1"/>
          <p:nvPr/>
        </p:nvSpPr>
        <p:spPr>
          <a:xfrm>
            <a:off x="8711565" y="927100"/>
            <a:ext cx="2936875" cy="2938780"/>
          </a:xfrm>
          <a:prstGeom prst="rect">
            <a:avLst/>
          </a:prstGeom>
          <a:noFill/>
        </p:spPr>
        <p:txBody>
          <a:bodyPr wrap="square" rtlCol="0">
            <a:noAutofit/>
          </a:bodyPr>
          <a:lstStyle/>
          <a:p>
            <a:pPr marL="285750" indent="-285750">
              <a:buFont typeface="Wingdings" panose="05000000000000000000" pitchFamily="2" charset="2"/>
              <a:buChar char="Ø"/>
            </a:pPr>
            <a:r>
              <a:rPr lang="zh-CN" altLang="en-US"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数字人与知识图谱技术</a:t>
            </a: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本项目的核心技术融合了数字人与知识图谱：知识图谱作为结构化知识中枢，实现个性化内容推荐与精准评估；数字人则作为拟人化交互载体，通过实时音视频与情感语音提供沉浸式学习陪伴。二者协同构建了智能学习系统的认知与交互核心。     </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2"/>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03530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可行性分析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21" name="组合 20"/>
          <p:cNvGrpSpPr>
            <a:grpSpLocks noChangeAspect="1"/>
          </p:cNvGrpSpPr>
          <p:nvPr/>
        </p:nvGrpSpPr>
        <p:grpSpPr>
          <a:xfrm>
            <a:off x="11363960" y="375920"/>
            <a:ext cx="399822" cy="792000"/>
            <a:chOff x="17792" y="462"/>
            <a:chExt cx="680" cy="1347"/>
          </a:xfrm>
        </p:grpSpPr>
        <p:sp>
          <p:nvSpPr>
            <p:cNvPr id="14" name="燕尾形 13"/>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7" name="燕尾形 16"/>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aphicFrame>
        <p:nvGraphicFramePr>
          <p:cNvPr id="91" name="图表 90"/>
          <p:cNvGraphicFramePr/>
          <p:nvPr/>
        </p:nvGraphicFramePr>
        <p:xfrm>
          <a:off x="7324743" y="1913830"/>
          <a:ext cx="4608000" cy="3528000"/>
        </p:xfrm>
        <a:graphic>
          <a:graphicData uri="http://schemas.openxmlformats.org/drawingml/2006/chart">
            <c:chart xmlns:c="http://schemas.openxmlformats.org/drawingml/2006/chart" xmlns:r="http://schemas.openxmlformats.org/officeDocument/2006/relationships" r:id="rId1"/>
          </a:graphicData>
        </a:graphic>
      </p:graphicFrame>
      <p:grpSp>
        <p:nvGrpSpPr>
          <p:cNvPr id="20" name="组合 19"/>
          <p:cNvGrpSpPr>
            <a:grpSpLocks noChangeAspect="1"/>
          </p:cNvGrpSpPr>
          <p:nvPr/>
        </p:nvGrpSpPr>
        <p:grpSpPr>
          <a:xfrm>
            <a:off x="29210" y="249555"/>
            <a:ext cx="863357" cy="610274"/>
            <a:chOff x="10598" y="2603"/>
            <a:chExt cx="1501" cy="1061"/>
          </a:xfrm>
        </p:grpSpPr>
        <p:sp>
          <p:nvSpPr>
            <p:cNvPr id="22" name="文本框 21"/>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25" name="椭圆 24"/>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2"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提供音视频媒体领域</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上下游</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多层次</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解决方案，助推教育行业</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高质量发展</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3" name="组合 2"/>
          <p:cNvGrpSpPr/>
          <p:nvPr/>
        </p:nvGrpSpPr>
        <p:grpSpPr>
          <a:xfrm>
            <a:off x="9588765" y="708160"/>
            <a:ext cx="1800000" cy="2160000"/>
            <a:chOff x="8417560" y="2772410"/>
            <a:chExt cx="2160270" cy="2760505"/>
          </a:xfrm>
        </p:grpSpPr>
        <p:sp>
          <p:nvSpPr>
            <p:cNvPr id="41" name="椭圆 40"/>
            <p:cNvSpPr>
              <a:spLocks noChangeAspect="1"/>
            </p:cNvSpPr>
            <p:nvPr/>
          </p:nvSpPr>
          <p:spPr>
            <a:xfrm>
              <a:off x="8724265" y="5244915"/>
              <a:ext cx="1561192" cy="288000"/>
            </a:xfrm>
            <a:prstGeom prst="ellipse">
              <a:avLst/>
            </a:prstGeom>
            <a:gradFill>
              <a:gsLst>
                <a:gs pos="100000">
                  <a:srgbClr val="3D6AFD">
                    <a:alpha val="0"/>
                  </a:srgbClr>
                </a:gs>
                <a:gs pos="50000">
                  <a:srgbClr val="33DDF8">
                    <a:alpha val="25000"/>
                  </a:srgbClr>
                </a:gs>
                <a:gs pos="0">
                  <a:srgbClr val="3D6AFD">
                    <a:alpha val="0"/>
                  </a:srgb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9" name="图片 8" descr="2355 [转换]"/>
            <p:cNvPicPr>
              <a:picLocks noChangeAspect="1"/>
            </p:cNvPicPr>
            <p:nvPr/>
          </p:nvPicPr>
          <p:blipFill>
            <a:blip r:embed="rId4"/>
            <a:srcRect/>
            <a:stretch>
              <a:fillRect/>
            </a:stretch>
          </p:blipFill>
          <p:spPr>
            <a:xfrm>
              <a:off x="8417560" y="2772410"/>
              <a:ext cx="2160270" cy="2584450"/>
            </a:xfrm>
            <a:prstGeom prst="rect">
              <a:avLst/>
            </a:prstGeom>
          </p:spPr>
        </p:pic>
      </p:grpSp>
      <p:sp>
        <p:nvSpPr>
          <p:cNvPr id="51" name="文本框 50"/>
          <p:cNvSpPr txBox="1"/>
          <p:nvPr>
            <p:custDataLst>
              <p:tags r:id="rId5"/>
            </p:custDataLst>
          </p:nvPr>
        </p:nvSpPr>
        <p:spPr>
          <a:xfrm>
            <a:off x="1990735" y="1059830"/>
            <a:ext cx="4791203"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技术可行性</a:t>
            </a:r>
            <a:endPar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19" name="组合 18"/>
          <p:cNvGrpSpPr/>
          <p:nvPr>
            <p:custDataLst>
              <p:tags r:id="rId6"/>
            </p:custDataLst>
          </p:nvPr>
        </p:nvGrpSpPr>
        <p:grpSpPr>
          <a:xfrm>
            <a:off x="923721" y="1151096"/>
            <a:ext cx="864000" cy="864000"/>
            <a:chOff x="1123314" y="1258069"/>
            <a:chExt cx="864000" cy="864000"/>
          </a:xfrm>
        </p:grpSpPr>
        <p:sp>
          <p:nvSpPr>
            <p:cNvPr id="6" name="椭圆 5"/>
            <p:cNvSpPr/>
            <p:nvPr>
              <p:custDataLst>
                <p:tags r:id="rId7"/>
              </p:custDataLst>
            </p:nvPr>
          </p:nvSpPr>
          <p:spPr>
            <a:xfrm>
              <a:off x="1123314" y="1258069"/>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3" name="图形 12" descr="握手 纯色填充"/>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1177314" y="1330593"/>
              <a:ext cx="756000" cy="756000"/>
            </a:xfrm>
            <a:prstGeom prst="rect">
              <a:avLst/>
            </a:prstGeom>
          </p:spPr>
        </p:pic>
      </p:grpSp>
      <p:sp>
        <p:nvSpPr>
          <p:cNvPr id="85" name="文本框 84"/>
          <p:cNvSpPr txBox="1"/>
          <p:nvPr>
            <p:custDataLst>
              <p:tags r:id="rId11"/>
            </p:custDataLst>
          </p:nvPr>
        </p:nvSpPr>
        <p:spPr>
          <a:xfrm>
            <a:off x="1988910" y="4457455"/>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经济可行性</a:t>
            </a:r>
            <a:endPar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33" name="组合 32"/>
          <p:cNvGrpSpPr/>
          <p:nvPr>
            <p:custDataLst>
              <p:tags r:id="rId12"/>
            </p:custDataLst>
          </p:nvPr>
        </p:nvGrpSpPr>
        <p:grpSpPr>
          <a:xfrm>
            <a:off x="923721" y="4550879"/>
            <a:ext cx="864000" cy="864000"/>
            <a:chOff x="940163" y="4615307"/>
            <a:chExt cx="864000" cy="864000"/>
          </a:xfrm>
        </p:grpSpPr>
        <p:sp>
          <p:nvSpPr>
            <p:cNvPr id="27" name="椭圆 26"/>
            <p:cNvSpPr/>
            <p:nvPr>
              <p:custDataLst>
                <p:tags r:id="rId13"/>
              </p:custDataLst>
            </p:nvPr>
          </p:nvSpPr>
          <p:spPr>
            <a:xfrm>
              <a:off x="940163" y="4615307"/>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8" name="图形 17" descr="上升趋势 纯色填充"/>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997920" y="4670300"/>
              <a:ext cx="756000" cy="756000"/>
            </a:xfrm>
            <a:prstGeom prst="rect">
              <a:avLst/>
            </a:prstGeom>
          </p:spPr>
        </p:pic>
      </p:grpSp>
      <p:sp>
        <p:nvSpPr>
          <p:cNvPr id="66" name="文本框 65"/>
          <p:cNvSpPr txBox="1"/>
          <p:nvPr>
            <p:custDataLst>
              <p:tags r:id="rId17"/>
            </p:custDataLst>
          </p:nvPr>
        </p:nvSpPr>
        <p:spPr>
          <a:xfrm>
            <a:off x="1988910" y="2601319"/>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市场可行性</a:t>
            </a:r>
            <a:endPar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32" name="组合 31"/>
          <p:cNvGrpSpPr/>
          <p:nvPr>
            <p:custDataLst>
              <p:tags r:id="rId18"/>
            </p:custDataLst>
          </p:nvPr>
        </p:nvGrpSpPr>
        <p:grpSpPr>
          <a:xfrm>
            <a:off x="914724" y="2695317"/>
            <a:ext cx="864000" cy="864000"/>
            <a:chOff x="1110321" y="3220462"/>
            <a:chExt cx="864000" cy="864000"/>
          </a:xfrm>
        </p:grpSpPr>
        <p:sp>
          <p:nvSpPr>
            <p:cNvPr id="30" name="椭圆 29"/>
            <p:cNvSpPr/>
            <p:nvPr>
              <p:custDataLst>
                <p:tags r:id="rId19"/>
              </p:custDataLst>
            </p:nvPr>
          </p:nvSpPr>
          <p:spPr>
            <a:xfrm>
              <a:off x="1110321" y="3220462"/>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1" name="图形 10" descr="地球仪 - 亚洲 纯色填充"/>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1164321" y="3274462"/>
              <a:ext cx="756000" cy="756000"/>
            </a:xfrm>
            <a:prstGeom prst="rect">
              <a:avLst/>
            </a:prstGeom>
          </p:spPr>
        </p:pic>
      </p:grpSp>
      <p:sp>
        <p:nvSpPr>
          <p:cNvPr id="37" name="文本框 36"/>
          <p:cNvSpPr txBox="1"/>
          <p:nvPr>
            <p:custDataLst>
              <p:tags r:id="rId23"/>
            </p:custDataLst>
          </p:nvPr>
        </p:nvSpPr>
        <p:spPr>
          <a:xfrm>
            <a:off x="2007870" y="1412240"/>
            <a:ext cx="5236845" cy="1129665"/>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项目基于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PyTorch</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FastAPI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等成熟框架，并集成</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SenseVoice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CosyVoice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等经过验证的开源模型，技术栈稳定可靠</a:t>
            </a:r>
            <a:endPar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8" name="文本框 37"/>
          <p:cNvSpPr txBox="1"/>
          <p:nvPr>
            <p:custDataLst>
              <p:tags r:id="rId24"/>
            </p:custDataLst>
          </p:nvPr>
        </p:nvSpPr>
        <p:spPr>
          <a:xfrm>
            <a:off x="1988820" y="2951480"/>
            <a:ext cx="5255895" cy="783590"/>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精准切合教育行业对个性化学习与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安全合规的迫切需求，且已通过多所合作学校的试点验证</a:t>
            </a:r>
            <a:endPar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9" name="文本框 38"/>
          <p:cNvSpPr txBox="1"/>
          <p:nvPr>
            <p:custDataLst>
              <p:tags r:id="rId25"/>
            </p:custDataLst>
          </p:nvPr>
        </p:nvSpPr>
        <p:spPr>
          <a:xfrm>
            <a:off x="2007870" y="4801870"/>
            <a:ext cx="5316855" cy="1129665"/>
          </a:xfrm>
          <a:prstGeom prst="rect">
            <a:avLst/>
          </a:prstGeom>
          <a:noFill/>
        </p:spPr>
        <p:txBody>
          <a:bodyPr wrap="square" rtlCol="0">
            <a:spAutoFit/>
          </a:bodyPr>
          <a:lstStyle/>
          <a:p>
            <a:pPr>
              <a:lnSpc>
                <a:spcPts val="2700"/>
              </a:lnSpc>
            </a:pP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采用</a:t>
            </a:r>
            <a:r>
              <a:rPr lang="en-US" altLang="zh-CN"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SaaS</a:t>
            </a: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服务与模块化输出模式，硬件要求适中，能够通过赋能教育机构与技术授权实现快速商业回报</a:t>
            </a:r>
            <a:endPar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0" name="文本框 39"/>
          <p:cNvSpPr txBox="1"/>
          <p:nvPr/>
        </p:nvSpPr>
        <p:spPr>
          <a:xfrm>
            <a:off x="7324543" y="5483667"/>
            <a:ext cx="4320000" cy="417037"/>
          </a:xfrm>
          <a:prstGeom prst="rect">
            <a:avLst/>
          </a:prstGeom>
          <a:noFill/>
        </p:spPr>
        <p:txBody>
          <a:bodyPr wrap="square" rtlCol="0">
            <a:spAutoFit/>
          </a:bodyPr>
          <a:lstStyle/>
          <a:p>
            <a:pPr algn="ctr">
              <a:lnSpc>
                <a:spcPts val="2700"/>
              </a:lnSpc>
            </a:pPr>
            <a:r>
              <a:rPr lang="zh-CN" altLang="en-US" dirty="0">
                <a:solidFill>
                  <a:schemeClr val="bg1"/>
                </a:solidFill>
                <a:latin typeface="+mn-ea"/>
                <a:cs typeface="阿里巴巴普惠体 R" panose="00020600040101010101" pitchFamily="18" charset="-122"/>
              </a:rPr>
              <a:t>项目运行成本投入预测</a:t>
            </a:r>
            <a:endParaRPr lang="en-US" altLang="zh-CN" dirty="0">
              <a:solidFill>
                <a:schemeClr val="bg1"/>
              </a:solidFill>
              <a:latin typeface="+mn-ea"/>
              <a:cs typeface="阿里巴巴普惠体 R" panose="00020600040101010101" pitchFamily="18"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00" y="-4011"/>
            <a:ext cx="12204000" cy="6870796"/>
            <a:chOff x="-6000" y="-4011"/>
            <a:chExt cx="12204000" cy="6870796"/>
          </a:xfrm>
        </p:grpSpPr>
        <p:pic>
          <p:nvPicPr>
            <p:cNvPr id="5" name="图片 4" descr="图片1"/>
            <p:cNvPicPr>
              <a:picLocks noChangeAspect="1"/>
            </p:cNvPicPr>
            <p:nvPr/>
          </p:nvPicPr>
          <p:blipFill>
            <a:blip r:embed="rId1"/>
            <a:srcRect l="76" b="135"/>
            <a:stretch>
              <a:fillRect/>
            </a:stretch>
          </p:blipFill>
          <p:spPr>
            <a:xfrm>
              <a:off x="-6000" y="-4011"/>
              <a:ext cx="12204000" cy="6866021"/>
            </a:xfrm>
            <a:prstGeom prst="rect">
              <a:avLst/>
            </a:prstGeom>
          </p:spPr>
        </p:pic>
        <p:sp>
          <p:nvSpPr>
            <p:cNvPr id="161" name="矩形 160"/>
            <p:cNvSpPr/>
            <p:nvPr/>
          </p:nvSpPr>
          <p:spPr>
            <a:xfrm>
              <a:off x="-6000" y="5185"/>
              <a:ext cx="12204000" cy="6861600"/>
            </a:xfrm>
            <a:prstGeom prst="rect">
              <a:avLst/>
            </a:prstGeom>
            <a:gradFill>
              <a:gsLst>
                <a:gs pos="80000">
                  <a:srgbClr val="030628">
                    <a:alpha val="50000"/>
                  </a:srgbClr>
                </a:gs>
                <a:gs pos="0">
                  <a:srgbClr val="030628">
                    <a:alpha val="50000"/>
                  </a:srgbClr>
                </a:gs>
                <a:gs pos="100000">
                  <a:srgbClr val="030628">
                    <a:alpha val="5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6" name="组合 5"/>
          <p:cNvGrpSpPr/>
          <p:nvPr/>
        </p:nvGrpSpPr>
        <p:grpSpPr>
          <a:xfrm>
            <a:off x="5808345" y="1487170"/>
            <a:ext cx="5942330" cy="4433570"/>
            <a:chOff x="8461" y="2113"/>
            <a:chExt cx="9775" cy="7315"/>
          </a:xfrm>
        </p:grpSpPr>
        <p:pic>
          <p:nvPicPr>
            <p:cNvPr id="162" name="图片 161" descr="1"/>
            <p:cNvPicPr>
              <a:picLocks noChangeAspect="1"/>
            </p:cNvPicPr>
            <p:nvPr/>
          </p:nvPicPr>
          <p:blipFill>
            <a:blip r:embed="rId2"/>
            <a:srcRect/>
            <a:stretch>
              <a:fillRect/>
            </a:stretch>
          </p:blipFill>
          <p:spPr>
            <a:xfrm>
              <a:off x="10439" y="2113"/>
              <a:ext cx="7797" cy="7315"/>
            </a:xfrm>
            <a:custGeom>
              <a:avLst/>
              <a:gdLst/>
              <a:ahLst/>
              <a:cxnLst>
                <a:cxn ang="3">
                  <a:pos x="hc" y="t"/>
                </a:cxn>
                <a:cxn ang="cd2">
                  <a:pos x="l" y="vc"/>
                </a:cxn>
                <a:cxn ang="cd4">
                  <a:pos x="hc" y="b"/>
                </a:cxn>
                <a:cxn ang="0">
                  <a:pos x="r" y="vc"/>
                </a:cxn>
              </a:cxnLst>
              <a:rect l="l" t="t" r="r" b="b"/>
              <a:pathLst>
                <a:path w="7998" h="7503">
                  <a:moveTo>
                    <a:pt x="6932" y="5016"/>
                  </a:moveTo>
                  <a:lnTo>
                    <a:pt x="6794" y="7297"/>
                  </a:lnTo>
                  <a:lnTo>
                    <a:pt x="7798" y="6373"/>
                  </a:lnTo>
                  <a:lnTo>
                    <a:pt x="6932" y="5016"/>
                  </a:lnTo>
                  <a:close/>
                  <a:moveTo>
                    <a:pt x="0" y="0"/>
                  </a:moveTo>
                  <a:lnTo>
                    <a:pt x="7998" y="0"/>
                  </a:lnTo>
                  <a:lnTo>
                    <a:pt x="7998" y="7503"/>
                  </a:lnTo>
                  <a:lnTo>
                    <a:pt x="0" y="7503"/>
                  </a:lnTo>
                  <a:lnTo>
                    <a:pt x="0" y="0"/>
                  </a:lnTo>
                  <a:close/>
                </a:path>
              </a:pathLst>
            </a:custGeom>
          </p:spPr>
        </p:pic>
        <p:pic>
          <p:nvPicPr>
            <p:cNvPr id="165" name="图片 164" descr="2"/>
            <p:cNvPicPr>
              <a:picLocks noChangeAspect="1"/>
            </p:cNvPicPr>
            <p:nvPr/>
          </p:nvPicPr>
          <p:blipFill>
            <a:blip r:embed="rId3"/>
            <a:srcRect/>
            <a:stretch>
              <a:fillRect/>
            </a:stretch>
          </p:blipFill>
          <p:spPr>
            <a:xfrm>
              <a:off x="8461" y="3714"/>
              <a:ext cx="4896" cy="4895"/>
            </a:xfrm>
            <a:prstGeom prst="rect">
              <a:avLst/>
            </a:prstGeom>
          </p:spPr>
        </p:pic>
      </p:grpSp>
      <p:sp>
        <p:nvSpPr>
          <p:cNvPr id="133" name="文本框 132"/>
          <p:cNvSpPr txBox="1"/>
          <p:nvPr/>
        </p:nvSpPr>
        <p:spPr>
          <a:xfrm>
            <a:off x="747395" y="2985770"/>
            <a:ext cx="7378865" cy="831215"/>
          </a:xfrm>
          <a:prstGeom prst="rect">
            <a:avLst/>
          </a:prstGeom>
          <a:noFill/>
          <a:effectLst>
            <a:outerShdw blurRad="63500" sx="102000" sy="102000" algn="ctr" rotWithShape="0">
              <a:srgbClr val="33DDF8">
                <a:alpha val="40000"/>
              </a:srgbClr>
            </a:outerShdw>
          </a:effectLst>
        </p:spPr>
        <p:txBody>
          <a:bodyPr wrap="square" rtlCol="0">
            <a:spAutoFit/>
          </a:bodyPr>
          <a:lstStyle/>
          <a:p>
            <a:r>
              <a:rPr lang="zh-CN" altLang="en-US"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承蒙关照，感谢聆听</a:t>
            </a:r>
            <a:endParaRPr lang="en-US" altLang="zh-CN"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35" name="文本框 134"/>
          <p:cNvSpPr txBox="1"/>
          <p:nvPr/>
        </p:nvSpPr>
        <p:spPr>
          <a:xfrm>
            <a:off x="1595876" y="3966161"/>
            <a:ext cx="3699530" cy="461665"/>
          </a:xfrm>
          <a:prstGeom prst="rect">
            <a:avLst/>
          </a:prstGeom>
          <a:noFill/>
        </p:spPr>
        <p:txBody>
          <a:bodyPr wrap="square" rtlCol="0">
            <a:spAutoFit/>
          </a:bodyPr>
          <a:lstStyle/>
          <a:p>
            <a:r>
              <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rPr>
              <a:t>声像科技 </a:t>
            </a:r>
            <a:r>
              <a:rPr lang="en-US" altLang="zh-CN" sz="2400" b="1" dirty="0">
                <a:solidFill>
                  <a:schemeClr val="bg1"/>
                </a:solidFill>
                <a:latin typeface="汉仪正圆 55简" panose="00020600040101010101" charset="-122"/>
                <a:ea typeface="汉仪正圆 55简" panose="00020600040101010101" charset="-122"/>
                <a:cs typeface="汉仪正圆 55简" panose="00020600040101010101" charset="-122"/>
              </a:rPr>
              <a:t>- </a:t>
            </a:r>
            <a:r>
              <a:rPr lang="en-US" altLang="zh-CN" sz="2400" b="1" dirty="0" err="1">
                <a:solidFill>
                  <a:schemeClr val="bg1"/>
                </a:solidFill>
                <a:latin typeface="汉仪正圆 55简" panose="00020600040101010101" charset="-122"/>
                <a:ea typeface="汉仪正圆 55简" panose="00020600040101010101" charset="-122"/>
                <a:cs typeface="汉仪正圆 55简" panose="00020600040101010101" charset="-122"/>
              </a:rPr>
              <a:t>SoundTech</a:t>
            </a:r>
            <a:endPar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endParaRPr>
          </a:p>
        </p:txBody>
      </p:sp>
      <p:pic>
        <p:nvPicPr>
          <p:cNvPr id="3" name="图片 2" descr="徽标&#10;&#10;AI 生成的内容可能不正确。"/>
          <p:cNvPicPr>
            <a:picLocks noChangeAspect="1"/>
          </p:cNvPicPr>
          <p:nvPr/>
        </p:nvPicPr>
        <p:blipFill>
          <a:blip r:embed="rId4" cstate="print"/>
          <a:stretch>
            <a:fillRect/>
          </a:stretch>
        </p:blipFill>
        <p:spPr>
          <a:xfrm>
            <a:off x="826687" y="3883769"/>
            <a:ext cx="576000" cy="576000"/>
          </a:xfrm>
          <a:prstGeom prst="rect">
            <a:avLst/>
          </a:prstGeom>
        </p:spPr>
      </p:pic>
      <p:sp>
        <p:nvSpPr>
          <p:cNvPr id="4" name="文本框 3"/>
          <p:cNvSpPr txBox="1"/>
          <p:nvPr/>
        </p:nvSpPr>
        <p:spPr>
          <a:xfrm>
            <a:off x="561326" y="2374929"/>
            <a:ext cx="6035569" cy="461665"/>
          </a:xfrm>
          <a:prstGeom prst="rect">
            <a:avLst/>
          </a:prstGeom>
          <a:noFill/>
        </p:spPr>
        <p:txBody>
          <a:bodyPr wrap="square" rtlCol="0">
            <a:spAutoFit/>
          </a:bodyPr>
          <a:lstStyle/>
          <a:p>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【A02】AI</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智能</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学习搭子</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数字马力</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endPar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6000" y="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54000"/>
            <a:ext cx="4779645"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项目目标与问题分析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7" name="圆角矩形 6"/>
          <p:cNvSpPr/>
          <p:nvPr>
            <p:custDataLst>
              <p:tags r:id="rId2"/>
            </p:custDataLst>
          </p:nvPr>
        </p:nvSpPr>
        <p:spPr>
          <a:xfrm>
            <a:off x="2689962" y="951170"/>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2" name="组合 11"/>
          <p:cNvGrpSpPr/>
          <p:nvPr>
            <p:custDataLst>
              <p:tags r:id="rId3"/>
            </p:custDataLst>
          </p:nvPr>
        </p:nvGrpSpPr>
        <p:grpSpPr>
          <a:xfrm rot="-5400000">
            <a:off x="3012228" y="1223399"/>
            <a:ext cx="791845" cy="1031240"/>
            <a:chOff x="3427" y="3370"/>
            <a:chExt cx="1247" cy="1624"/>
          </a:xfrm>
        </p:grpSpPr>
        <p:sp>
          <p:nvSpPr>
            <p:cNvPr id="8" name="椭圆 7"/>
            <p:cNvSpPr/>
            <p:nvPr>
              <p:custDataLst>
                <p:tags r:id="rId4"/>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1" name="等腰三角形 10"/>
            <p:cNvSpPr/>
            <p:nvPr>
              <p:custDataLst>
                <p:tags r:id="rId5"/>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17" name="圆角矩形 16"/>
          <p:cNvSpPr/>
          <p:nvPr>
            <p:custDataLst>
              <p:tags r:id="rId6"/>
            </p:custDataLst>
          </p:nvPr>
        </p:nvSpPr>
        <p:spPr>
          <a:xfrm>
            <a:off x="2649220" y="2824047"/>
            <a:ext cx="8640000" cy="1620000"/>
          </a:xfrm>
          <a:prstGeom prst="roundRect">
            <a:avLst>
              <a:gd name="adj" fmla="val 2782"/>
            </a:avLst>
          </a:prstGeom>
          <a:gradFill>
            <a:gsLst>
              <a:gs pos="100000">
                <a:srgbClr val="3D6AFD"/>
              </a:gs>
              <a:gs pos="0">
                <a:srgbClr val="3D6AFD"/>
              </a:gs>
              <a:gs pos="65000">
                <a:srgbClr val="2BB6CD">
                  <a:alpha val="85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
        <p:nvSpPr>
          <p:cNvPr id="22" name="文本框 21"/>
          <p:cNvSpPr txBox="1"/>
          <p:nvPr>
            <p:custDataLst>
              <p:tags r:id="rId7"/>
            </p:custDataLst>
          </p:nvPr>
        </p:nvSpPr>
        <p:spPr>
          <a:xfrm>
            <a:off x="3923540" y="1438185"/>
            <a:ext cx="7347900" cy="1794510"/>
          </a:xfrm>
          <a:prstGeom prst="rect">
            <a:avLst/>
          </a:prstGeom>
          <a:noFill/>
        </p:spPr>
        <p:txBody>
          <a:bodyPr wrap="square" rtlCol="0">
            <a:spAutoFit/>
          </a:bodyPr>
          <a:lstStyle/>
          <a:p>
            <a:pPr algn="l">
              <a:spcBef>
                <a:spcPts val="200"/>
              </a:spcBef>
              <a:spcAft>
                <a:spcPts val="200"/>
              </a:spcAft>
            </a:pP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本项目旨在构建一个以</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为核心的新一代智能学习伴侣。它通过构建个人知识图谱实现</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千人千面</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的个性化学习规划，并利用</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数字人技术提供</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24</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小时沉浸式伴学与情感支持。同时，结合游戏化机制与客制化评估系统，激发学习动力，精准提升从学业到就业的全周期学习成效。</a:t>
            </a:r>
            <a:endPar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p:cNvSpPr txBox="1"/>
          <p:nvPr>
            <p:custDataLst>
              <p:tags r:id="rId8"/>
            </p:custDataLst>
          </p:nvPr>
        </p:nvSpPr>
        <p:spPr>
          <a:xfrm>
            <a:off x="3923771" y="1133385"/>
            <a:ext cx="1712852"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项目核心目标</a:t>
            </a:r>
            <a:endPar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18" name="组合 17"/>
          <p:cNvGrpSpPr/>
          <p:nvPr>
            <p:custDataLst>
              <p:tags r:id="rId9"/>
            </p:custDataLst>
          </p:nvPr>
        </p:nvGrpSpPr>
        <p:grpSpPr>
          <a:xfrm rot="-5400000">
            <a:off x="3029778" y="3113273"/>
            <a:ext cx="791845" cy="1031240"/>
            <a:chOff x="3427" y="3370"/>
            <a:chExt cx="1247" cy="1624"/>
          </a:xfrm>
        </p:grpSpPr>
        <p:sp>
          <p:nvSpPr>
            <p:cNvPr id="20" name="椭圆 19"/>
            <p:cNvSpPr/>
            <p:nvPr>
              <p:custDataLst>
                <p:tags r:id="rId10"/>
              </p:custDataLst>
            </p:nvPr>
          </p:nvSpPr>
          <p:spPr>
            <a:xfrm>
              <a:off x="3427" y="3370"/>
              <a:ext cx="1247" cy="124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3" name="等腰三角形 22"/>
            <p:cNvSpPr/>
            <p:nvPr>
              <p:custDataLst>
                <p:tags r:id="rId11"/>
              </p:custDataLst>
            </p:nvPr>
          </p:nvSpPr>
          <p:spPr>
            <a:xfrm flipV="1">
              <a:off x="3850" y="4701"/>
              <a:ext cx="399" cy="293"/>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1" name="圆角矩形 40"/>
          <p:cNvSpPr/>
          <p:nvPr>
            <p:custDataLst>
              <p:tags r:id="rId12"/>
            </p:custDataLst>
          </p:nvPr>
        </p:nvSpPr>
        <p:spPr>
          <a:xfrm>
            <a:off x="2649220" y="4696893"/>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43" name="组合 42"/>
          <p:cNvGrpSpPr/>
          <p:nvPr>
            <p:custDataLst>
              <p:tags r:id="rId13"/>
            </p:custDataLst>
          </p:nvPr>
        </p:nvGrpSpPr>
        <p:grpSpPr>
          <a:xfrm rot="-5400000">
            <a:off x="2977513" y="5093171"/>
            <a:ext cx="791845" cy="1031240"/>
            <a:chOff x="3427" y="3370"/>
            <a:chExt cx="1247" cy="1624"/>
          </a:xfrm>
        </p:grpSpPr>
        <p:sp>
          <p:nvSpPr>
            <p:cNvPr id="44" name="椭圆 43"/>
            <p:cNvSpPr/>
            <p:nvPr>
              <p:custDataLst>
                <p:tags r:id="rId14"/>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45" name="等腰三角形 44"/>
            <p:cNvSpPr/>
            <p:nvPr>
              <p:custDataLst>
                <p:tags r:id="rId15"/>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37" name="文本框 36"/>
          <p:cNvSpPr txBox="1"/>
          <p:nvPr>
            <p:custDataLst>
              <p:tags r:id="rId16"/>
            </p:custDataLst>
          </p:nvPr>
        </p:nvSpPr>
        <p:spPr>
          <a:xfrm>
            <a:off x="3923771" y="2978555"/>
            <a:ext cx="2281086" cy="400110"/>
          </a:xfrm>
          <a:prstGeom prst="rect">
            <a:avLst/>
          </a:prstGeom>
          <a:noFill/>
        </p:spPr>
        <p:txBody>
          <a:bodyPr wrap="square" rtlCol="0">
            <a:spAutoFit/>
          </a:bodyPr>
          <a:lstStyle/>
          <a:p>
            <a:r>
              <a:rPr lang="zh-CN" altLang="en-US" sz="2000" dirty="0">
                <a:solidFill>
                  <a:schemeClr val="bg1"/>
                </a:solidFill>
                <a:latin typeface="汉仪雅酷黑W" panose="00020600040101010101" charset="-122"/>
                <a:ea typeface="汉仪雅酷黑W" panose="00020600040101010101" charset="-122"/>
              </a:rPr>
              <a:t>项目基本功能目标</a:t>
            </a:r>
            <a:endParaRPr lang="zh-CN" altLang="en-US" sz="2000" dirty="0">
              <a:solidFill>
                <a:schemeClr val="bg1"/>
              </a:solidFill>
              <a:latin typeface="汉仪雅酷黑W" panose="00020600040101010101" charset="-122"/>
              <a:ea typeface="汉仪雅酷黑W" panose="00020600040101010101" charset="-122"/>
            </a:endParaRPr>
          </a:p>
        </p:txBody>
      </p:sp>
      <p:sp>
        <p:nvSpPr>
          <p:cNvPr id="38" name="文本框 37"/>
          <p:cNvSpPr txBox="1"/>
          <p:nvPr>
            <p:custDataLst>
              <p:tags r:id="rId17"/>
            </p:custDataLst>
          </p:nvPr>
        </p:nvSpPr>
        <p:spPr>
          <a:xfrm>
            <a:off x="3941320" y="4880575"/>
            <a:ext cx="2067594"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项目需求与分析</a:t>
            </a:r>
            <a:endPar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01</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6" name="弧形 5"/>
          <p:cNvSpPr/>
          <p:nvPr/>
        </p:nvSpPr>
        <p:spPr>
          <a:xfrm rot="-5400000">
            <a:off x="725086" y="3274179"/>
            <a:ext cx="3822598" cy="854130"/>
          </a:xfrm>
          <a:prstGeom prst="arc">
            <a:avLst>
              <a:gd name="adj1" fmla="val 10828685"/>
              <a:gd name="adj2" fmla="val 123091"/>
            </a:avLst>
          </a:prstGeom>
          <a:ln w="57150"/>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 name="组合 18"/>
          <p:cNvGrpSpPr/>
          <p:nvPr/>
        </p:nvGrpSpPr>
        <p:grpSpPr>
          <a:xfrm>
            <a:off x="406873" y="2288575"/>
            <a:ext cx="2160000" cy="2592000"/>
            <a:chOff x="983614" y="2015190"/>
            <a:chExt cx="2520000" cy="3138770"/>
          </a:xfrm>
        </p:grpSpPr>
        <p:sp>
          <p:nvSpPr>
            <p:cNvPr id="27" name="椭圆 26"/>
            <p:cNvSpPr/>
            <p:nvPr/>
          </p:nvSpPr>
          <p:spPr>
            <a:xfrm>
              <a:off x="1523219" y="4820533"/>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5" name="图片 14" descr="/Users/weiqingqing/Desktop/图片3.png图片3"/>
            <p:cNvPicPr>
              <a:picLocks noChangeAspect="1"/>
            </p:cNvPicPr>
            <p:nvPr/>
          </p:nvPicPr>
          <p:blipFill>
            <a:blip r:embed="rId18"/>
            <a:srcRect/>
            <a:stretch>
              <a:fillRect/>
            </a:stretch>
          </p:blipFill>
          <p:spPr>
            <a:xfrm>
              <a:off x="983614" y="2015190"/>
              <a:ext cx="2520000" cy="3138770"/>
            </a:xfrm>
            <a:prstGeom prst="rect">
              <a:avLst/>
            </a:prstGeom>
          </p:spPr>
        </p:pic>
      </p:grpSp>
      <p:sp>
        <p:nvSpPr>
          <p:cNvPr id="9" name="文本框 8"/>
          <p:cNvSpPr txBox="1"/>
          <p:nvPr>
            <p:custDataLst>
              <p:tags r:id="rId19"/>
            </p:custDataLst>
          </p:nvPr>
        </p:nvSpPr>
        <p:spPr>
          <a:xfrm>
            <a:off x="3888740" y="5192395"/>
            <a:ext cx="7589520" cy="1198880"/>
          </a:xfrm>
          <a:prstGeom prst="rect">
            <a:avLst/>
          </a:prstGeom>
          <a:noFill/>
        </p:spPr>
        <p:txBody>
          <a:bodyPr wrap="square" rtlCol="0">
            <a:spAutoFit/>
          </a:bodyPr>
          <a:lstStyle/>
          <a:p>
            <a:pPr algn="l">
              <a:spcBef>
                <a:spcPts val="200"/>
              </a:spcBef>
              <a:spcAft>
                <a:spcPts val="200"/>
              </a:spcAft>
            </a:pP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本项目针对教育领域个性化缺失、学习孤独及评估单一等痛点，集成知识图谱、数字人和多智能体技术，构建智能学习系统。通过动态内容推荐、</a:t>
            </a:r>
            <a:r>
              <a:rPr lang="en-US" altLang="zh-CN"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伴学交互及游戏化评估，实现个性化学习与情感支持，并分阶段赋能学业至就业全周期，打造高效沉浸的教育解决方案。</a:t>
            </a:r>
            <a:endPar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4" name="图片 13" descr="徽标&#10;&#10;AI 生成的内容可能不正确。"/>
          <p:cNvPicPr>
            <a:picLocks noChangeAspect="1"/>
          </p:cNvPicPr>
          <p:nvPr/>
        </p:nvPicPr>
        <p:blipFill>
          <a:blip r:embed="rId20" cstate="print">
            <a:alphaModFix amt="67000"/>
          </a:blip>
          <a:stretch>
            <a:fillRect/>
          </a:stretch>
        </p:blipFill>
        <p:spPr>
          <a:xfrm>
            <a:off x="1164440" y="3701244"/>
            <a:ext cx="576000" cy="576000"/>
          </a:xfrm>
          <a:prstGeom prst="rect">
            <a:avLst/>
          </a:prstGeom>
        </p:spPr>
      </p:pic>
      <p:grpSp>
        <p:nvGrpSpPr>
          <p:cNvPr id="16" name="组合 15"/>
          <p:cNvGrpSpPr>
            <a:grpSpLocks noChangeAspect="1"/>
          </p:cNvGrpSpPr>
          <p:nvPr/>
        </p:nvGrpSpPr>
        <p:grpSpPr>
          <a:xfrm>
            <a:off x="11494779" y="341385"/>
            <a:ext cx="399822" cy="792000"/>
            <a:chOff x="17792" y="462"/>
            <a:chExt cx="680" cy="1347"/>
          </a:xfrm>
        </p:grpSpPr>
        <p:sp>
          <p:nvSpPr>
            <p:cNvPr id="2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5"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29" name="图形 28" descr="头上的大脑 纯色填充"/>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3001661" y="1397774"/>
            <a:ext cx="648000" cy="648000"/>
          </a:xfrm>
          <a:prstGeom prst="rect">
            <a:avLst/>
          </a:prstGeom>
        </p:spPr>
      </p:pic>
      <p:pic>
        <p:nvPicPr>
          <p:cNvPr id="31" name="图形 30" descr="连接 纯色填充"/>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2977831" y="3318141"/>
            <a:ext cx="648000" cy="648000"/>
          </a:xfrm>
          <a:prstGeom prst="rect">
            <a:avLst/>
          </a:prstGeom>
        </p:spPr>
      </p:pic>
      <p:pic>
        <p:nvPicPr>
          <p:cNvPr id="35" name="图形 34" descr="集体讨论 纯色填充"/>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2935461" y="5233440"/>
            <a:ext cx="648000" cy="648000"/>
          </a:xfrm>
          <a:prstGeom prst="rect">
            <a:avLst/>
          </a:prstGeom>
        </p:spPr>
      </p:pic>
      <p:sp>
        <p:nvSpPr>
          <p:cNvPr id="26" name="文本框 25"/>
          <p:cNvSpPr txBox="1"/>
          <p:nvPr>
            <p:custDataLst>
              <p:tags r:id="rId30"/>
            </p:custDataLst>
          </p:nvPr>
        </p:nvSpPr>
        <p:spPr>
          <a:xfrm>
            <a:off x="3994785" y="3273425"/>
            <a:ext cx="7346950" cy="1091565"/>
          </a:xfrm>
          <a:prstGeom prst="rect">
            <a:avLst/>
          </a:prstGeom>
          <a:noFill/>
        </p:spPr>
        <p:txBody>
          <a:bodyPr wrap="square" rtlCol="0">
            <a:spAutoFit/>
          </a:bodyPr>
          <a:p>
            <a:r>
              <a:rPr lang="zh-CN" altLang="en-US" sz="1300">
                <a:solidFill>
                  <a:schemeClr val="bg1"/>
                </a:solidFill>
                <a:highlight>
                  <a:srgbClr val="000000">
                    <a:alpha val="0"/>
                  </a:srgbClr>
                </a:highlight>
              </a:rPr>
              <a:t>智能个性化学习：构建个人知识图谱，通过多智能体技术动态推荐</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千人千面</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的学习内容与规划。</a:t>
            </a:r>
            <a:endParaRPr lang="en-US" altLang="zh-CN" sz="1300">
              <a:solidFill>
                <a:schemeClr val="bg1"/>
              </a:solidFill>
              <a:highlight>
                <a:srgbClr val="000000">
                  <a:alpha val="0"/>
                </a:srgbClr>
              </a:highlight>
            </a:endParaRPr>
          </a:p>
          <a:p>
            <a:r>
              <a:rPr lang="zh-CN" altLang="en-US" sz="1300">
                <a:solidFill>
                  <a:schemeClr val="bg1"/>
                </a:solidFill>
                <a:highlight>
                  <a:srgbClr val="000000">
                    <a:alpha val="0"/>
                  </a:srgbClr>
                </a:highlight>
              </a:rPr>
              <a:t>沉浸式数字伴学：利用实时流式数字人提供</a:t>
            </a:r>
            <a:r>
              <a:rPr lang="en-US" altLang="zh-CN" sz="1300">
                <a:solidFill>
                  <a:schemeClr val="bg1"/>
                </a:solidFill>
                <a:highlight>
                  <a:srgbClr val="000000">
                    <a:alpha val="0"/>
                  </a:srgbClr>
                </a:highlight>
              </a:rPr>
              <a:t>24</a:t>
            </a:r>
            <a:r>
              <a:rPr lang="zh-CN" altLang="en-US" sz="1300">
                <a:solidFill>
                  <a:schemeClr val="bg1"/>
                </a:solidFill>
                <a:highlight>
                  <a:srgbClr val="000000">
                    <a:alpha val="0"/>
                  </a:srgbClr>
                </a:highlight>
              </a:rPr>
              <a:t>小时答疑与情感陪伴，支持多轮自然对话，营造真人互动体验。</a:t>
            </a:r>
            <a:endParaRPr lang="zh-CN" altLang="en-US" sz="1300">
              <a:solidFill>
                <a:schemeClr val="bg1"/>
              </a:solidFill>
              <a:highlight>
                <a:srgbClr val="000000">
                  <a:alpha val="0"/>
                </a:srgbClr>
              </a:highlight>
            </a:endParaRPr>
          </a:p>
          <a:p>
            <a:r>
              <a:rPr lang="zh-CN" altLang="en-US" sz="1300">
                <a:solidFill>
                  <a:schemeClr val="bg1"/>
                </a:solidFill>
                <a:highlight>
                  <a:srgbClr val="000000">
                    <a:alpha val="0"/>
                  </a:srgbClr>
                </a:highlight>
              </a:rPr>
              <a:t>游戏化激励与评估：引入任务关卡与勋章体系激发学习动力，并通过客制化评估系统生成动态题库，提供多维反馈。</a:t>
            </a:r>
            <a:endParaRPr lang="zh-CN" altLang="en-US" sz="1300">
              <a:solidFill>
                <a:schemeClr val="bg1"/>
              </a:solidFill>
              <a:highlight>
                <a:srgbClr val="000000">
                  <a:alpha val="0"/>
                </a:srgbClr>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000" y="-3810"/>
            <a:ext cx="12209227" cy="6863080"/>
            <a:chOff x="-6000" y="-3810"/>
            <a:chExt cx="12209227" cy="686308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838"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60" name="文本框 59"/>
          <p:cNvSpPr txBox="1"/>
          <p:nvPr/>
        </p:nvSpPr>
        <p:spPr>
          <a:xfrm>
            <a:off x="983614" y="254000"/>
            <a:ext cx="4883786"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声像科技团队</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知识产权</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4" name="文本框 13"/>
            <p:cNvSpPr txBox="1"/>
            <p:nvPr/>
          </p:nvSpPr>
          <p:spPr>
            <a:xfrm>
              <a:off x="10598" y="2603"/>
              <a:ext cx="1501" cy="1017"/>
            </a:xfrm>
            <a:prstGeom prst="rect">
              <a:avLst/>
            </a:prstGeom>
            <a:noFill/>
          </p:spPr>
          <p:txBody>
            <a:bodyPr wrap="square" rtlCol="0">
              <a:spAutoFit/>
            </a:bodyPr>
            <a:lstStyle/>
            <a:p>
              <a:pPr algn="ctr"/>
              <a:r>
                <a:rPr lang="zh-CN" altLang="en-US" sz="3200" b="1" dirty="0">
                  <a:solidFill>
                    <a:schemeClr val="bg1"/>
                  </a:solidFill>
                  <a:latin typeface="汉仪正圆 55简" panose="00020600040101010101" charset="-122"/>
                  <a:ea typeface="汉仪正圆 55简" panose="00020600040101010101" charset="-122"/>
                </a:rPr>
                <a:t>附</a:t>
              </a:r>
              <a:endParaRPr lang="en-US" altLang="zh-CN" sz="3200" b="1" dirty="0">
                <a:ln>
                  <a:noFill/>
                </a:ln>
                <a:solidFill>
                  <a:schemeClr val="bg1"/>
                </a:solidFill>
                <a:latin typeface="汉仪正圆 55简" panose="00020600040101010101" charset="-122"/>
                <a:ea typeface="汉仪正圆 55简" panose="00020600040101010101" charset="-122"/>
              </a:endParaRPr>
            </a:p>
          </p:txBody>
        </p:sp>
        <p:sp>
          <p:nvSpPr>
            <p:cNvPr id="15" name="椭圆 14"/>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4" name="组合 3"/>
          <p:cNvGrpSpPr>
            <a:grpSpLocks noChangeAspect="1"/>
          </p:cNvGrpSpPr>
          <p:nvPr/>
        </p:nvGrpSpPr>
        <p:grpSpPr>
          <a:xfrm rot="5400000">
            <a:off x="10852471" y="149949"/>
            <a:ext cx="399822" cy="792000"/>
            <a:chOff x="17792" y="462"/>
            <a:chExt cx="680" cy="1347"/>
          </a:xfrm>
        </p:grpSpPr>
        <p:sp>
          <p:nvSpPr>
            <p:cNvPr id="6"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0"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38" name="组合 37"/>
          <p:cNvGrpSpPr/>
          <p:nvPr/>
        </p:nvGrpSpPr>
        <p:grpSpPr>
          <a:xfrm>
            <a:off x="511215" y="1105655"/>
            <a:ext cx="5400000" cy="5184000"/>
            <a:chOff x="914115" y="3212415"/>
            <a:chExt cx="10097145" cy="1456286"/>
          </a:xfrm>
        </p:grpSpPr>
        <p:sp>
          <p:nvSpPr>
            <p:cNvPr id="36"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4" name="图片 23" descr="徽标&#10;&#10;AI 生成的内容可能不正确。"/>
          <p:cNvPicPr>
            <a:picLocks noChangeAspect="1"/>
          </p:cNvPicPr>
          <p:nvPr/>
        </p:nvPicPr>
        <p:blipFill>
          <a:blip r:embed="rId2" cstate="print"/>
          <a:stretch>
            <a:fillRect/>
          </a:stretch>
        </p:blipFill>
        <p:spPr>
          <a:xfrm>
            <a:off x="667591" y="1280234"/>
            <a:ext cx="576000" cy="576000"/>
          </a:xfrm>
          <a:prstGeom prst="rect">
            <a:avLst/>
          </a:prstGeom>
        </p:spPr>
      </p:pic>
      <p:grpSp>
        <p:nvGrpSpPr>
          <p:cNvPr id="17" name="组合 16"/>
          <p:cNvGrpSpPr/>
          <p:nvPr/>
        </p:nvGrpSpPr>
        <p:grpSpPr>
          <a:xfrm>
            <a:off x="6288989" y="1093167"/>
            <a:ext cx="5400000" cy="5184000"/>
            <a:chOff x="914115" y="3212415"/>
            <a:chExt cx="10097145" cy="1456286"/>
          </a:xfrm>
        </p:grpSpPr>
        <p:sp>
          <p:nvSpPr>
            <p:cNvPr id="18"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1"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5" name="图片 24" descr="徽标&#10;&#10;AI 生成的内容可能不正确。"/>
          <p:cNvPicPr>
            <a:picLocks noChangeAspect="1"/>
          </p:cNvPicPr>
          <p:nvPr/>
        </p:nvPicPr>
        <p:blipFill>
          <a:blip r:embed="rId2" cstate="print"/>
          <a:stretch>
            <a:fillRect/>
          </a:stretch>
        </p:blipFill>
        <p:spPr>
          <a:xfrm>
            <a:off x="6430670" y="1241176"/>
            <a:ext cx="576000" cy="576000"/>
          </a:xfrm>
          <a:prstGeom prst="rect">
            <a:avLst/>
          </a:prstGeom>
        </p:spPr>
      </p:pic>
      <p:pic>
        <p:nvPicPr>
          <p:cNvPr id="3" name="图片 2"/>
          <p:cNvPicPr/>
          <p:nvPr/>
        </p:nvPicPr>
        <p:blipFill>
          <a:blip r:embed="rId3"/>
          <a:stretch>
            <a:fillRect/>
          </a:stretch>
        </p:blipFill>
        <p:spPr>
          <a:xfrm>
            <a:off x="979491" y="1959695"/>
            <a:ext cx="2160000" cy="2880000"/>
          </a:xfrm>
          <a:prstGeom prst="rect">
            <a:avLst/>
          </a:prstGeom>
        </p:spPr>
      </p:pic>
      <p:pic>
        <p:nvPicPr>
          <p:cNvPr id="7" name="图片 6"/>
          <p:cNvPicPr>
            <a:picLocks noChangeAspect="1"/>
          </p:cNvPicPr>
          <p:nvPr/>
        </p:nvPicPr>
        <p:blipFill>
          <a:blip r:embed="rId4"/>
          <a:srcRect t="3356"/>
          <a:stretch>
            <a:fillRect/>
          </a:stretch>
        </p:blipFill>
        <p:spPr>
          <a:xfrm>
            <a:off x="3357914" y="1955183"/>
            <a:ext cx="2160000" cy="2880000"/>
          </a:xfrm>
          <a:prstGeom prst="rect">
            <a:avLst/>
          </a:prstGeom>
        </p:spPr>
      </p:pic>
      <p:sp>
        <p:nvSpPr>
          <p:cNvPr id="37" name="文本框 36"/>
          <p:cNvSpPr txBox="1"/>
          <p:nvPr/>
        </p:nvSpPr>
        <p:spPr>
          <a:xfrm>
            <a:off x="1664028" y="1329228"/>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产品合作试用（</a:t>
            </a:r>
            <a:r>
              <a:rPr lang="en-US" altLang="zh-CN" sz="2400" b="1" dirty="0">
                <a:solidFill>
                  <a:schemeClr val="bg1"/>
                </a:solidFill>
              </a:rPr>
              <a:t>2</a:t>
            </a:r>
            <a:r>
              <a:rPr lang="zh-CN" altLang="en-US" sz="2400" b="1" dirty="0">
                <a:solidFill>
                  <a:schemeClr val="bg1"/>
                </a:solidFill>
              </a:rPr>
              <a:t>单位）</a:t>
            </a:r>
            <a:endParaRPr lang="zh-CN" altLang="en-US" sz="2400" b="1" dirty="0">
              <a:solidFill>
                <a:schemeClr val="bg1"/>
              </a:solidFill>
            </a:endParaRPr>
          </a:p>
        </p:txBody>
      </p:sp>
      <p:pic>
        <p:nvPicPr>
          <p:cNvPr id="11" name="图片 10"/>
          <p:cNvPicPr>
            <a:picLocks noChangeAspect="1"/>
          </p:cNvPicPr>
          <p:nvPr/>
        </p:nvPicPr>
        <p:blipFill>
          <a:blip r:embed="rId5"/>
          <a:stretch>
            <a:fillRect/>
          </a:stretch>
        </p:blipFill>
        <p:spPr>
          <a:xfrm>
            <a:off x="6732202" y="1966095"/>
            <a:ext cx="2160000" cy="2922000"/>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067212" y="1985173"/>
            <a:ext cx="2160000" cy="2880000"/>
          </a:xfrm>
          <a:prstGeom prst="rect">
            <a:avLst/>
          </a:prstGeom>
          <a:noFill/>
          <a:ln>
            <a:noFill/>
          </a:ln>
          <a:effectLst>
            <a:softEdge rad="12700"/>
          </a:effectLst>
        </p:spPr>
      </p:pic>
      <p:sp>
        <p:nvSpPr>
          <p:cNvPr id="29" name="文本框 28"/>
          <p:cNvSpPr txBox="1"/>
          <p:nvPr/>
        </p:nvSpPr>
        <p:spPr>
          <a:xfrm>
            <a:off x="7404547" y="1349889"/>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软件著作权授权（</a:t>
            </a:r>
            <a:r>
              <a:rPr lang="en-US" altLang="zh-CN" sz="2400" b="1" dirty="0">
                <a:solidFill>
                  <a:schemeClr val="bg1"/>
                </a:solidFill>
              </a:rPr>
              <a:t>2</a:t>
            </a:r>
            <a:r>
              <a:rPr lang="zh-CN" altLang="en-US" sz="2400" b="1" dirty="0">
                <a:solidFill>
                  <a:schemeClr val="bg1"/>
                </a:solidFill>
              </a:rPr>
              <a:t>项）</a:t>
            </a:r>
            <a:endParaRPr lang="zh-CN" altLang="en-US" sz="2400" b="1" dirty="0">
              <a:solidFill>
                <a:schemeClr val="bg1"/>
              </a:solidFill>
            </a:endParaRPr>
          </a:p>
        </p:txBody>
      </p:sp>
      <p:sp>
        <p:nvSpPr>
          <p:cNvPr id="22" name="文本框 21"/>
          <p:cNvSpPr txBox="1"/>
          <p:nvPr/>
        </p:nvSpPr>
        <p:spPr>
          <a:xfrm>
            <a:off x="809740" y="5138983"/>
            <a:ext cx="5184000" cy="646331"/>
          </a:xfrm>
          <a:prstGeom prst="rect">
            <a:avLst/>
          </a:prstGeom>
          <a:noFill/>
        </p:spPr>
        <p:txBody>
          <a:bodyPr wrap="square">
            <a:spAutoFit/>
          </a:bodyPr>
          <a:lstStyle/>
          <a:p>
            <a:r>
              <a:rPr lang="zh-CN" altLang="en-US" b="1" dirty="0">
                <a:solidFill>
                  <a:schemeClr val="bg1"/>
                </a:solidFill>
              </a:rPr>
              <a:t>浙江省温州中学：多学科客制化评估系统</a:t>
            </a:r>
            <a:endParaRPr lang="en-US" altLang="zh-CN" b="1" dirty="0">
              <a:solidFill>
                <a:schemeClr val="bg1"/>
              </a:solidFill>
            </a:endParaRPr>
          </a:p>
          <a:p>
            <a:r>
              <a:rPr lang="zh-CN" altLang="en-US" b="1" dirty="0">
                <a:solidFill>
                  <a:schemeClr val="bg1"/>
                </a:solidFill>
              </a:rPr>
              <a:t>宁波市宸卿小学：游戏化学习平台及评估系统</a:t>
            </a:r>
            <a:endParaRPr lang="en-US" altLang="zh-CN" b="1" dirty="0">
              <a:solidFill>
                <a:schemeClr val="bg1"/>
              </a:solidFill>
            </a:endParaRPr>
          </a:p>
        </p:txBody>
      </p:sp>
      <p:sp>
        <p:nvSpPr>
          <p:cNvPr id="23" name="文本框 22"/>
          <p:cNvSpPr txBox="1"/>
          <p:nvPr/>
        </p:nvSpPr>
        <p:spPr>
          <a:xfrm>
            <a:off x="6598253" y="5093928"/>
            <a:ext cx="5184000" cy="646331"/>
          </a:xfrm>
          <a:prstGeom prst="rect">
            <a:avLst/>
          </a:prstGeom>
          <a:noFill/>
        </p:spPr>
        <p:txBody>
          <a:bodyPr wrap="square">
            <a:spAutoFit/>
          </a:bodyPr>
          <a:lstStyle/>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》25.9.28</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》25.7.25</a:t>
            </a:r>
            <a:endParaRPr lang="en-US" altLang="zh-CN"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4" name="文本框 63"/>
          <p:cNvSpPr txBox="1"/>
          <p:nvPr/>
        </p:nvSpPr>
        <p:spPr>
          <a:xfrm>
            <a:off x="983615" y="254000"/>
            <a:ext cx="4524556"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项目解决思路</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65" name="组合 64"/>
          <p:cNvGrpSpPr>
            <a:grpSpLocks noChangeAspect="1"/>
          </p:cNvGrpSpPr>
          <p:nvPr/>
        </p:nvGrpSpPr>
        <p:grpSpPr>
          <a:xfrm>
            <a:off x="29210" y="249555"/>
            <a:ext cx="863357" cy="610274"/>
            <a:chOff x="10598" y="2603"/>
            <a:chExt cx="1501" cy="1061"/>
          </a:xfrm>
        </p:grpSpPr>
        <p:sp>
          <p:nvSpPr>
            <p:cNvPr id="66" name="文本框 65"/>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01</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67" name="椭圆 66"/>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70" name="组合 69"/>
          <p:cNvGrpSpPr>
            <a:grpSpLocks noChangeAspect="1"/>
          </p:cNvGrpSpPr>
          <p:nvPr/>
        </p:nvGrpSpPr>
        <p:grpSpPr>
          <a:xfrm rot="5400000">
            <a:off x="10852471" y="149949"/>
            <a:ext cx="399822" cy="792000"/>
            <a:chOff x="17792" y="462"/>
            <a:chExt cx="680" cy="1347"/>
          </a:xfrm>
        </p:grpSpPr>
        <p:sp>
          <p:nvSpPr>
            <p:cNvPr id="7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72"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73"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17" name="组合 16"/>
          <p:cNvGrpSpPr/>
          <p:nvPr>
            <p:custDataLst>
              <p:tags r:id="rId2"/>
            </p:custDataLst>
          </p:nvPr>
        </p:nvGrpSpPr>
        <p:grpSpPr>
          <a:xfrm>
            <a:off x="748370" y="3696327"/>
            <a:ext cx="2840394" cy="2265852"/>
            <a:chOff x="1854198" y="977900"/>
            <a:chExt cx="8483602" cy="4902206"/>
          </a:xfrm>
          <a:effectLst>
            <a:outerShdw blurRad="254000" algn="ctr" rotWithShape="0">
              <a:schemeClr val="accent1">
                <a:alpha val="70000"/>
              </a:schemeClr>
            </a:outerShdw>
          </a:effectLst>
        </p:grpSpPr>
        <p:sp>
          <p:nvSpPr>
            <p:cNvPr id="19" name="直角三角形 18"/>
            <p:cNvSpPr/>
            <p:nvPr>
              <p:custDataLst>
                <p:tags r:id="rId3"/>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1" name="任意多边形: 形状 20"/>
            <p:cNvSpPr/>
            <p:nvPr>
              <p:custDataLst>
                <p:tags r:id="rId4"/>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4" name="直角三角形 23"/>
            <p:cNvSpPr/>
            <p:nvPr>
              <p:custDataLst>
                <p:tags r:id="rId5"/>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5" name="梯形 24"/>
            <p:cNvSpPr/>
            <p:nvPr>
              <p:custDataLst>
                <p:tags r:id="rId6"/>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6" name="梯形 25"/>
            <p:cNvSpPr/>
            <p:nvPr>
              <p:custDataLst>
                <p:tags r:id="rId7"/>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7" name="任意多边形: 形状 26"/>
            <p:cNvSpPr/>
            <p:nvPr>
              <p:custDataLst>
                <p:tags r:id="rId8"/>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8" name="梯形 27"/>
            <p:cNvSpPr/>
            <p:nvPr>
              <p:custDataLst>
                <p:tags r:id="rId9"/>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9" name="半闭框 28"/>
            <p:cNvSpPr/>
            <p:nvPr>
              <p:custDataLst>
                <p:tags r:id="rId10"/>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0" name="半闭框 29"/>
            <p:cNvSpPr/>
            <p:nvPr>
              <p:custDataLst>
                <p:tags r:id="rId11"/>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80" name="文本框 79"/>
          <p:cNvSpPr txBox="1"/>
          <p:nvPr>
            <p:custDataLst>
              <p:tags r:id="rId12"/>
            </p:custDataLst>
          </p:nvPr>
        </p:nvSpPr>
        <p:spPr>
          <a:xfrm flipH="1">
            <a:off x="981621" y="4585843"/>
            <a:ext cx="2454014" cy="1165768"/>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音频情绪与事件感知</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图片、视频内容分析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格式化文档提取工具</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83" name="文本框 82"/>
          <p:cNvSpPr txBox="1"/>
          <p:nvPr/>
        </p:nvSpPr>
        <p:spPr>
          <a:xfrm flipH="1">
            <a:off x="682347" y="998421"/>
            <a:ext cx="10904706" cy="1938020"/>
          </a:xfrm>
          <a:prstGeom prst="rect">
            <a:avLst/>
          </a:prstGeom>
          <a:noFill/>
        </p:spPr>
        <p:txBody>
          <a:bodyPr wrap="square" rtlCol="0">
            <a:spAutoFit/>
          </a:bodyPr>
          <a:lstStyle/>
          <a:p>
            <a:pPr algn="l" fontAlgn="auto">
              <a:lnSpc>
                <a:spcPct val="100000"/>
              </a:lnSpc>
            </a:pPr>
            <a:r>
              <a:rPr lang="zh-CN" altLang="en-US" sz="2000" dirty="0">
                <a:solidFill>
                  <a:schemeClr val="bg1"/>
                </a:solidFill>
                <a:latin typeface="钉钉进步体" panose="00020600040101010101" pitchFamily="18" charset="-122"/>
                <a:ea typeface="钉钉进步体" panose="00020600040101010101" pitchFamily="18" charset="-122"/>
                <a:sym typeface="+mn-ea"/>
              </a:rPr>
              <a:t>本项目以</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守正创新</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为核心理念，构建一个覆盖</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内容生成</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学习交互</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效果评估</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安全监管</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全流程的智能化教育解决方案。我们通过多模态内容分析系统智能解析和生成教学素材，解决内容获取与适配的难题；通过实时数字人伴学系统提供情感化交互与即时答疑，破解学习过程中的孤独感与反馈延迟问题；通过游戏化激励与个性化评估系统动态调整学习路径并提供即时正向反馈，提升学习动力与效果；同时，依托深度伪造检测技术为整个学习环境提供安全可信的保障。最终形成一个既具备技术前瞻性，又兼顾教育实用性与伦理安全性的闭环学习支持生态。</a:t>
            </a:r>
            <a:endParaRPr lang="zh-CN" altLang="en-US" sz="2000" dirty="0">
              <a:solidFill>
                <a:schemeClr val="bg1"/>
              </a:solidFill>
              <a:latin typeface="钉钉进步体" panose="00020600040101010101" pitchFamily="18" charset="-122"/>
              <a:ea typeface="钉钉进步体" panose="00020600040101010101" pitchFamily="18" charset="-122"/>
              <a:sym typeface="+mn-ea"/>
            </a:endParaRPr>
          </a:p>
        </p:txBody>
      </p:sp>
      <p:grpSp>
        <p:nvGrpSpPr>
          <p:cNvPr id="32" name="组合 31"/>
          <p:cNvGrpSpPr/>
          <p:nvPr>
            <p:custDataLst>
              <p:tags r:id="rId13"/>
            </p:custDataLst>
          </p:nvPr>
        </p:nvGrpSpPr>
        <p:grpSpPr>
          <a:xfrm>
            <a:off x="1264153" y="3711693"/>
            <a:ext cx="2324610" cy="935109"/>
            <a:chOff x="1618572" y="3060947"/>
            <a:chExt cx="2324610" cy="875390"/>
          </a:xfrm>
        </p:grpSpPr>
        <p:grpSp>
          <p:nvGrpSpPr>
            <p:cNvPr id="9" name="图形 2"/>
            <p:cNvGrpSpPr/>
            <p:nvPr/>
          </p:nvGrpSpPr>
          <p:grpSpPr>
            <a:xfrm>
              <a:off x="1618572" y="3293665"/>
              <a:ext cx="2160000" cy="432000"/>
              <a:chOff x="6492955" y="785550"/>
              <a:chExt cx="5698751" cy="1216863"/>
            </a:xfrm>
          </p:grpSpPr>
          <p:sp>
            <p:nvSpPr>
              <p:cNvPr id="10" name="任意多边形: 形状 9"/>
              <p:cNvSpPr/>
              <p:nvPr>
                <p:custDataLst>
                  <p:tags r:id="rId14"/>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1" name="任意多边形: 形状 10"/>
              <p:cNvSpPr/>
              <p:nvPr>
                <p:custDataLst>
                  <p:tags r:id="rId15"/>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2" name="任意多边形: 形状 11"/>
              <p:cNvSpPr/>
              <p:nvPr>
                <p:custDataLst>
                  <p:tags r:id="rId16"/>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3" name="任意多边形: 形状 12"/>
              <p:cNvSpPr/>
              <p:nvPr>
                <p:custDataLst>
                  <p:tags r:id="rId17"/>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4" name="任意多边形: 形状 13"/>
              <p:cNvSpPr/>
              <p:nvPr>
                <p:custDataLst>
                  <p:tags r:id="rId18"/>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6" name="图片 15" descr="黑暗中的光&#10;&#10;描述已自动生成"/>
            <p:cNvPicPr>
              <a:picLocks noChangeAspect="1"/>
            </p:cNvPicPr>
            <p:nvPr>
              <p:custDataLst>
                <p:tags r:id="rId19"/>
              </p:custDataLst>
            </p:nvPr>
          </p:nvPicPr>
          <p:blipFill rotWithShape="1">
            <a:blip r:embed="rId20" cstate="print"/>
            <a:srcRect t="-21218"/>
            <a:stretch>
              <a:fillRect/>
            </a:stretch>
          </p:blipFill>
          <p:spPr>
            <a:xfrm rot="10800000">
              <a:off x="1992237" y="3542595"/>
              <a:ext cx="1797443" cy="393742"/>
            </a:xfrm>
            <a:prstGeom prst="rect">
              <a:avLst/>
            </a:prstGeom>
          </p:spPr>
        </p:pic>
        <p:pic>
          <p:nvPicPr>
            <p:cNvPr id="15" name="图片 14" descr="黑暗中的光&#10;&#10;描述已自动生成"/>
            <p:cNvPicPr>
              <a:picLocks noChangeAspect="1"/>
            </p:cNvPicPr>
            <p:nvPr>
              <p:custDataLst>
                <p:tags r:id="rId21"/>
              </p:custDataLst>
            </p:nvPr>
          </p:nvPicPr>
          <p:blipFill rotWithShape="1">
            <a:blip r:embed="rId20" cstate="print"/>
            <a:srcRect t="-21218"/>
            <a:stretch>
              <a:fillRect/>
            </a:stretch>
          </p:blipFill>
          <p:spPr>
            <a:xfrm>
              <a:off x="2145739" y="3060947"/>
              <a:ext cx="1797443" cy="393742"/>
            </a:xfrm>
            <a:prstGeom prst="rect">
              <a:avLst/>
            </a:prstGeom>
          </p:spPr>
        </p:pic>
      </p:grpSp>
      <p:sp>
        <p:nvSpPr>
          <p:cNvPr id="90" name="椭圆 89"/>
          <p:cNvSpPr/>
          <p:nvPr>
            <p:custDataLst>
              <p:tags r:id="rId22"/>
            </p:custDataLst>
          </p:nvPr>
        </p:nvSpPr>
        <p:spPr>
          <a:xfrm>
            <a:off x="898254" y="3829557"/>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3" name="图形 2" descr="放大镜 纯色填充"/>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968675" y="3934837"/>
            <a:ext cx="576000" cy="576000"/>
          </a:xfrm>
          <a:prstGeom prst="rect">
            <a:avLst/>
          </a:prstGeom>
        </p:spPr>
      </p:pic>
      <p:sp>
        <p:nvSpPr>
          <p:cNvPr id="31" name="文本框 30"/>
          <p:cNvSpPr txBox="1"/>
          <p:nvPr>
            <p:custDataLst>
              <p:tags r:id="rId26"/>
            </p:custDataLst>
          </p:nvPr>
        </p:nvSpPr>
        <p:spPr>
          <a:xfrm>
            <a:off x="1800825" y="3967673"/>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数字伴学</a:t>
            </a:r>
            <a:endPar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33" name="图形 27"/>
          <p:cNvSpPr/>
          <p:nvPr>
            <p:custDataLst>
              <p:tags r:id="rId27"/>
            </p:custDataLst>
          </p:nvPr>
        </p:nvSpPr>
        <p:spPr>
          <a:xfrm rot="16200000" flipV="1">
            <a:off x="3795806" y="4231989"/>
            <a:ext cx="540000" cy="126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grpSp>
        <p:nvGrpSpPr>
          <p:cNvPr id="141" name="组合 140"/>
          <p:cNvGrpSpPr/>
          <p:nvPr>
            <p:custDataLst>
              <p:tags r:id="rId28"/>
            </p:custDataLst>
          </p:nvPr>
        </p:nvGrpSpPr>
        <p:grpSpPr>
          <a:xfrm>
            <a:off x="4687142" y="3739816"/>
            <a:ext cx="2840394" cy="2222362"/>
            <a:chOff x="1854198" y="977900"/>
            <a:chExt cx="8483602" cy="4902206"/>
          </a:xfrm>
          <a:effectLst>
            <a:outerShdw blurRad="254000" algn="ctr" rotWithShape="0">
              <a:schemeClr val="accent1">
                <a:alpha val="70000"/>
              </a:schemeClr>
            </a:outerShdw>
          </a:effectLst>
        </p:grpSpPr>
        <p:sp>
          <p:nvSpPr>
            <p:cNvPr id="142" name="直角三角形 141"/>
            <p:cNvSpPr/>
            <p:nvPr>
              <p:custDataLst>
                <p:tags r:id="rId29"/>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3" name="任意多边形: 形状 142"/>
            <p:cNvSpPr/>
            <p:nvPr>
              <p:custDataLst>
                <p:tags r:id="rId30"/>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4" name="直角三角形 143"/>
            <p:cNvSpPr/>
            <p:nvPr>
              <p:custDataLst>
                <p:tags r:id="rId31"/>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5" name="梯形 144"/>
            <p:cNvSpPr/>
            <p:nvPr>
              <p:custDataLst>
                <p:tags r:id="rId32"/>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6" name="梯形 145"/>
            <p:cNvSpPr/>
            <p:nvPr>
              <p:custDataLst>
                <p:tags r:id="rId33"/>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7" name="任意多边形: 形状 146"/>
            <p:cNvSpPr/>
            <p:nvPr>
              <p:custDataLst>
                <p:tags r:id="rId34"/>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8" name="梯形 147"/>
            <p:cNvSpPr/>
            <p:nvPr>
              <p:custDataLst>
                <p:tags r:id="rId35"/>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9" name="半闭框 148"/>
            <p:cNvSpPr/>
            <p:nvPr>
              <p:custDataLst>
                <p:tags r:id="rId36"/>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50" name="半闭框 149"/>
            <p:cNvSpPr/>
            <p:nvPr>
              <p:custDataLst>
                <p:tags r:id="rId37"/>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151" name="文本框 150"/>
          <p:cNvSpPr txBox="1"/>
          <p:nvPr>
            <p:custDataLst>
              <p:tags r:id="rId38"/>
            </p:custDataLst>
          </p:nvPr>
        </p:nvSpPr>
        <p:spPr>
          <a:xfrm flipH="1">
            <a:off x="4920393" y="4603932"/>
            <a:ext cx="2454014" cy="1165768"/>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可控零样本语音克隆</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实时流式数字人合成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音视频媒体推流服务</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grpSp>
        <p:nvGrpSpPr>
          <p:cNvPr id="152" name="组合 151"/>
          <p:cNvGrpSpPr/>
          <p:nvPr>
            <p:custDataLst>
              <p:tags r:id="rId39"/>
            </p:custDataLst>
          </p:nvPr>
        </p:nvGrpSpPr>
        <p:grpSpPr>
          <a:xfrm>
            <a:off x="5202925" y="3755182"/>
            <a:ext cx="2324610" cy="935109"/>
            <a:chOff x="1618572" y="3060947"/>
            <a:chExt cx="2324610" cy="875390"/>
          </a:xfrm>
        </p:grpSpPr>
        <p:grpSp>
          <p:nvGrpSpPr>
            <p:cNvPr id="153" name="图形 2"/>
            <p:cNvGrpSpPr/>
            <p:nvPr/>
          </p:nvGrpSpPr>
          <p:grpSpPr>
            <a:xfrm>
              <a:off x="1618572" y="3293665"/>
              <a:ext cx="2160000" cy="432000"/>
              <a:chOff x="6492955" y="785550"/>
              <a:chExt cx="5698751" cy="1216863"/>
            </a:xfrm>
          </p:grpSpPr>
          <p:sp>
            <p:nvSpPr>
              <p:cNvPr id="156" name="任意多边形: 形状 155"/>
              <p:cNvSpPr/>
              <p:nvPr>
                <p:custDataLst>
                  <p:tags r:id="rId40"/>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57" name="任意多边形: 形状 156"/>
              <p:cNvSpPr/>
              <p:nvPr>
                <p:custDataLst>
                  <p:tags r:id="rId41"/>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58" name="任意多边形: 形状 157"/>
              <p:cNvSpPr/>
              <p:nvPr>
                <p:custDataLst>
                  <p:tags r:id="rId42"/>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59" name="任意多边形: 形状 158"/>
              <p:cNvSpPr/>
              <p:nvPr>
                <p:custDataLst>
                  <p:tags r:id="rId43"/>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60" name="任意多边形: 形状 159"/>
              <p:cNvSpPr/>
              <p:nvPr>
                <p:custDataLst>
                  <p:tags r:id="rId44"/>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54" name="图片 153" descr="黑暗中的光&#10;&#10;描述已自动生成"/>
            <p:cNvPicPr>
              <a:picLocks noChangeAspect="1"/>
            </p:cNvPicPr>
            <p:nvPr>
              <p:custDataLst>
                <p:tags r:id="rId45"/>
              </p:custDataLst>
            </p:nvPr>
          </p:nvPicPr>
          <p:blipFill rotWithShape="1">
            <a:blip r:embed="rId20" cstate="print"/>
            <a:srcRect t="-21218"/>
            <a:stretch>
              <a:fillRect/>
            </a:stretch>
          </p:blipFill>
          <p:spPr>
            <a:xfrm rot="10800000">
              <a:off x="1992237" y="3542595"/>
              <a:ext cx="1797443" cy="393742"/>
            </a:xfrm>
            <a:prstGeom prst="rect">
              <a:avLst/>
            </a:prstGeom>
          </p:spPr>
        </p:pic>
        <p:pic>
          <p:nvPicPr>
            <p:cNvPr id="155" name="图片 154" descr="黑暗中的光&#10;&#10;描述已自动生成"/>
            <p:cNvPicPr>
              <a:picLocks noChangeAspect="1"/>
            </p:cNvPicPr>
            <p:nvPr>
              <p:custDataLst>
                <p:tags r:id="rId46"/>
              </p:custDataLst>
            </p:nvPr>
          </p:nvPicPr>
          <p:blipFill rotWithShape="1">
            <a:blip r:embed="rId20" cstate="print"/>
            <a:srcRect t="-21218"/>
            <a:stretch>
              <a:fillRect/>
            </a:stretch>
          </p:blipFill>
          <p:spPr>
            <a:xfrm>
              <a:off x="2145739" y="3060947"/>
              <a:ext cx="1797443" cy="393742"/>
            </a:xfrm>
            <a:prstGeom prst="rect">
              <a:avLst/>
            </a:prstGeom>
          </p:spPr>
        </p:pic>
      </p:grpSp>
      <p:sp>
        <p:nvSpPr>
          <p:cNvPr id="162" name="椭圆 161"/>
          <p:cNvSpPr/>
          <p:nvPr>
            <p:custDataLst>
              <p:tags r:id="rId47"/>
            </p:custDataLst>
          </p:nvPr>
        </p:nvSpPr>
        <p:spPr>
          <a:xfrm>
            <a:off x="4837026" y="3873046"/>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sp>
        <p:nvSpPr>
          <p:cNvPr id="164" name="文本框 163"/>
          <p:cNvSpPr txBox="1"/>
          <p:nvPr>
            <p:custDataLst>
              <p:tags r:id="rId48"/>
            </p:custDataLst>
          </p:nvPr>
        </p:nvSpPr>
        <p:spPr>
          <a:xfrm>
            <a:off x="5739597" y="4011162"/>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媒体合成</a:t>
            </a:r>
            <a:endPar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pic>
        <p:nvPicPr>
          <p:cNvPr id="6" name="图形 5" descr="市场营销 纯色填充"/>
          <p:cNvPicPr>
            <a:picLocks noChangeAspect="1"/>
          </p:cNvPicPr>
          <p:nvPr>
            <p:custDataLst>
              <p:tags r:id="rId49"/>
            </p:custDataLst>
          </p:nvPr>
        </p:nvPicPr>
        <p:blipFill>
          <a:blip r:embed="rId50">
            <a:extLst>
              <a:ext uri="{96DAC541-7B7A-43D3-8B79-37D633B846F1}">
                <asvg:svgBlip xmlns:asvg="http://schemas.microsoft.com/office/drawing/2016/SVG/main" r:embed="rId51"/>
              </a:ext>
            </a:extLst>
          </a:blip>
          <a:stretch>
            <a:fillRect/>
          </a:stretch>
        </p:blipFill>
        <p:spPr>
          <a:xfrm>
            <a:off x="4933730" y="3960094"/>
            <a:ext cx="576000" cy="576000"/>
          </a:xfrm>
          <a:prstGeom prst="rect">
            <a:avLst/>
          </a:prstGeom>
        </p:spPr>
      </p:pic>
      <p:sp>
        <p:nvSpPr>
          <p:cNvPr id="165" name="图形 27"/>
          <p:cNvSpPr/>
          <p:nvPr>
            <p:custDataLst>
              <p:tags r:id="rId52"/>
            </p:custDataLst>
          </p:nvPr>
        </p:nvSpPr>
        <p:spPr>
          <a:xfrm rot="16200000" flipV="1">
            <a:off x="7710857" y="4220996"/>
            <a:ext cx="540000" cy="126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grpSp>
        <p:nvGrpSpPr>
          <p:cNvPr id="166" name="组合 165"/>
          <p:cNvGrpSpPr/>
          <p:nvPr>
            <p:custDataLst>
              <p:tags r:id="rId53"/>
            </p:custDataLst>
          </p:nvPr>
        </p:nvGrpSpPr>
        <p:grpSpPr>
          <a:xfrm>
            <a:off x="8670069" y="3745381"/>
            <a:ext cx="2840394" cy="2216796"/>
            <a:chOff x="1854198" y="977900"/>
            <a:chExt cx="8483602" cy="4902206"/>
          </a:xfrm>
          <a:effectLst>
            <a:outerShdw blurRad="254000" algn="ctr" rotWithShape="0">
              <a:schemeClr val="accent1">
                <a:alpha val="70000"/>
              </a:schemeClr>
            </a:outerShdw>
          </a:effectLst>
        </p:grpSpPr>
        <p:sp>
          <p:nvSpPr>
            <p:cNvPr id="167" name="直角三角形 166"/>
            <p:cNvSpPr/>
            <p:nvPr>
              <p:custDataLst>
                <p:tags r:id="rId54"/>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68" name="任意多边形: 形状 167"/>
            <p:cNvSpPr/>
            <p:nvPr>
              <p:custDataLst>
                <p:tags r:id="rId55"/>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69" name="直角三角形 168"/>
            <p:cNvSpPr/>
            <p:nvPr>
              <p:custDataLst>
                <p:tags r:id="rId56"/>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0" name="梯形 169"/>
            <p:cNvSpPr/>
            <p:nvPr>
              <p:custDataLst>
                <p:tags r:id="rId57"/>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1" name="梯形 170"/>
            <p:cNvSpPr/>
            <p:nvPr>
              <p:custDataLst>
                <p:tags r:id="rId58"/>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2" name="任意多边形: 形状 171"/>
            <p:cNvSpPr/>
            <p:nvPr>
              <p:custDataLst>
                <p:tags r:id="rId59"/>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3" name="梯形 172"/>
            <p:cNvSpPr/>
            <p:nvPr>
              <p:custDataLst>
                <p:tags r:id="rId60"/>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4" name="半闭框 173"/>
            <p:cNvSpPr/>
            <p:nvPr>
              <p:custDataLst>
                <p:tags r:id="rId61"/>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5" name="半闭框 174"/>
            <p:cNvSpPr/>
            <p:nvPr>
              <p:custDataLst>
                <p:tags r:id="rId62"/>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176" name="文本框 175"/>
          <p:cNvSpPr txBox="1"/>
          <p:nvPr>
            <p:custDataLst>
              <p:tags r:id="rId63"/>
            </p:custDataLst>
          </p:nvPr>
        </p:nvSpPr>
        <p:spPr>
          <a:xfrm flipH="1">
            <a:off x="8890620" y="4622197"/>
            <a:ext cx="2454014" cy="1535100"/>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伪造及合成语音检测</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深度伪造音视频分析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自主研发、专利加持</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grpSp>
        <p:nvGrpSpPr>
          <p:cNvPr id="177" name="组合 176"/>
          <p:cNvGrpSpPr/>
          <p:nvPr>
            <p:custDataLst>
              <p:tags r:id="rId64"/>
            </p:custDataLst>
          </p:nvPr>
        </p:nvGrpSpPr>
        <p:grpSpPr>
          <a:xfrm>
            <a:off x="9185852" y="3760747"/>
            <a:ext cx="2324610" cy="935109"/>
            <a:chOff x="1618572" y="3060947"/>
            <a:chExt cx="2324610" cy="875390"/>
          </a:xfrm>
        </p:grpSpPr>
        <p:grpSp>
          <p:nvGrpSpPr>
            <p:cNvPr id="178" name="图形 2"/>
            <p:cNvGrpSpPr/>
            <p:nvPr/>
          </p:nvGrpSpPr>
          <p:grpSpPr>
            <a:xfrm>
              <a:off x="1618572" y="3293665"/>
              <a:ext cx="2160000" cy="432000"/>
              <a:chOff x="6492955" y="785550"/>
              <a:chExt cx="5698751" cy="1216863"/>
            </a:xfrm>
          </p:grpSpPr>
          <p:sp>
            <p:nvSpPr>
              <p:cNvPr id="181" name="任意多边形: 形状 180"/>
              <p:cNvSpPr/>
              <p:nvPr>
                <p:custDataLst>
                  <p:tags r:id="rId65"/>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82" name="任意多边形: 形状 181"/>
              <p:cNvSpPr/>
              <p:nvPr>
                <p:custDataLst>
                  <p:tags r:id="rId66"/>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83" name="任意多边形: 形状 182"/>
              <p:cNvSpPr/>
              <p:nvPr>
                <p:custDataLst>
                  <p:tags r:id="rId67"/>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84" name="任意多边形: 形状 183"/>
              <p:cNvSpPr/>
              <p:nvPr>
                <p:custDataLst>
                  <p:tags r:id="rId68"/>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85" name="任意多边形: 形状 184"/>
              <p:cNvSpPr/>
              <p:nvPr>
                <p:custDataLst>
                  <p:tags r:id="rId69"/>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79" name="图片 178" descr="黑暗中的光&#10;&#10;描述已自动生成"/>
            <p:cNvPicPr>
              <a:picLocks noChangeAspect="1"/>
            </p:cNvPicPr>
            <p:nvPr>
              <p:custDataLst>
                <p:tags r:id="rId70"/>
              </p:custDataLst>
            </p:nvPr>
          </p:nvPicPr>
          <p:blipFill rotWithShape="1">
            <a:blip r:embed="rId20" cstate="print"/>
            <a:srcRect t="-21218"/>
            <a:stretch>
              <a:fillRect/>
            </a:stretch>
          </p:blipFill>
          <p:spPr>
            <a:xfrm rot="10800000">
              <a:off x="1992237" y="3542595"/>
              <a:ext cx="1797443" cy="393742"/>
            </a:xfrm>
            <a:prstGeom prst="rect">
              <a:avLst/>
            </a:prstGeom>
          </p:spPr>
        </p:pic>
        <p:pic>
          <p:nvPicPr>
            <p:cNvPr id="180" name="图片 179" descr="黑暗中的光&#10;&#10;描述已自动生成"/>
            <p:cNvPicPr>
              <a:picLocks noChangeAspect="1"/>
            </p:cNvPicPr>
            <p:nvPr>
              <p:custDataLst>
                <p:tags r:id="rId71"/>
              </p:custDataLst>
            </p:nvPr>
          </p:nvPicPr>
          <p:blipFill rotWithShape="1">
            <a:blip r:embed="rId20" cstate="print"/>
            <a:srcRect t="-21218"/>
            <a:stretch>
              <a:fillRect/>
            </a:stretch>
          </p:blipFill>
          <p:spPr>
            <a:xfrm>
              <a:off x="2145739" y="3060947"/>
              <a:ext cx="1797443" cy="393742"/>
            </a:xfrm>
            <a:prstGeom prst="rect">
              <a:avLst/>
            </a:prstGeom>
          </p:spPr>
        </p:pic>
      </p:grpSp>
      <p:sp>
        <p:nvSpPr>
          <p:cNvPr id="186" name="椭圆 185"/>
          <p:cNvSpPr/>
          <p:nvPr>
            <p:custDataLst>
              <p:tags r:id="rId72"/>
            </p:custDataLst>
          </p:nvPr>
        </p:nvSpPr>
        <p:spPr>
          <a:xfrm>
            <a:off x="8819953" y="3878611"/>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8" name="图形 7" descr="目标受众 纯色填充"/>
          <p:cNvPicPr>
            <a:picLocks noChangeAspect="1"/>
          </p:cNvPicPr>
          <p:nvPr>
            <p:custDataLst>
              <p:tags r:id="rId73"/>
            </p:custDataLst>
          </p:nvPr>
        </p:nvPicPr>
        <p:blipFill>
          <a:blip r:embed="rId74">
            <a:extLst>
              <a:ext uri="{96DAC541-7B7A-43D3-8B79-37D633B846F1}">
                <asvg:svgBlip xmlns:asvg="http://schemas.microsoft.com/office/drawing/2016/SVG/main" r:embed="rId75"/>
              </a:ext>
            </a:extLst>
          </a:blip>
          <a:stretch>
            <a:fillRect/>
          </a:stretch>
        </p:blipFill>
        <p:spPr>
          <a:xfrm>
            <a:off x="8924350" y="3969057"/>
            <a:ext cx="576000" cy="576000"/>
          </a:xfrm>
          <a:prstGeom prst="rect">
            <a:avLst/>
          </a:prstGeom>
        </p:spPr>
      </p:pic>
      <p:sp>
        <p:nvSpPr>
          <p:cNvPr id="188" name="文本框 187"/>
          <p:cNvSpPr txBox="1"/>
          <p:nvPr>
            <p:custDataLst>
              <p:tags r:id="rId76"/>
            </p:custDataLst>
          </p:nvPr>
        </p:nvSpPr>
        <p:spPr>
          <a:xfrm>
            <a:off x="9722524" y="4016727"/>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溯源查证</a:t>
            </a:r>
            <a:endPar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190" name="矩形: 圆角 38"/>
          <p:cNvSpPr/>
          <p:nvPr>
            <p:custDataLst>
              <p:tags r:id="rId77"/>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从单一语音合成到</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多样音视频</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，从单纯</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TTS</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到覆盖</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音视频媒体产业上下游全链条</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2" name="图片 11" descr="2378 [转换]"/>
          <p:cNvPicPr>
            <a:picLocks noChangeAspect="1"/>
          </p:cNvPicPr>
          <p:nvPr/>
        </p:nvPicPr>
        <p:blipFill>
          <a:blip r:embed="rId2"/>
          <a:srcRect l="-4181"/>
          <a:stretch>
            <a:fillRect/>
          </a:stretch>
        </p:blipFill>
        <p:spPr>
          <a:xfrm>
            <a:off x="5211193" y="1080109"/>
            <a:ext cx="926749" cy="1296000"/>
          </a:xfrm>
          <a:prstGeom prst="rect">
            <a:avLst/>
          </a:prstGeom>
        </p:spPr>
      </p:pic>
      <p:pic>
        <p:nvPicPr>
          <p:cNvPr id="8" name="图片 7" descr="/Users/weiqingqing/Desktop/2555 [转换].png2555 [转换]"/>
          <p:cNvPicPr/>
          <p:nvPr/>
        </p:nvPicPr>
        <p:blipFill>
          <a:blip r:embed="rId3"/>
          <a:srcRect/>
          <a:stretch>
            <a:fillRect/>
          </a:stretch>
        </p:blipFill>
        <p:spPr>
          <a:xfrm>
            <a:off x="5021923" y="4382594"/>
            <a:ext cx="1296000" cy="1296000"/>
          </a:xfrm>
          <a:prstGeom prst="rect">
            <a:avLst/>
          </a:prstGeom>
        </p:spPr>
      </p:pic>
      <p:sp>
        <p:nvSpPr>
          <p:cNvPr id="13" name="文本框 12"/>
          <p:cNvSpPr txBox="1"/>
          <p:nvPr/>
        </p:nvSpPr>
        <p:spPr>
          <a:xfrm>
            <a:off x="6416637" y="1290829"/>
            <a:ext cx="4484861" cy="1163011"/>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以人为本，智能向善</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endPar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多模态音视频内容感知与图片识别描述；</a:t>
            </a:r>
            <a:endParaRPr lang="en-US" altLang="zh-CN" sz="1600" u="sng" dirty="0">
              <a:solidFill>
                <a:schemeClr val="bg1"/>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服务于校园心理驿站、智能监控数据中台等。</a:t>
            </a:r>
            <a:endParaRPr lang="zh-CN" altLang="en-US" sz="1600" u="sng" dirty="0">
              <a:solidFill>
                <a:schemeClr val="bg1"/>
              </a:solidFill>
              <a:latin typeface="汉仪正圆 55简" panose="00020600040101010101" charset="-122"/>
              <a:ea typeface="汉仪正圆 55简" panose="00020600040101010101" charset="-122"/>
              <a:sym typeface="+mn-ea"/>
            </a:endParaRPr>
          </a:p>
        </p:txBody>
      </p:sp>
      <p:sp>
        <p:nvSpPr>
          <p:cNvPr id="16" name="文本框 15"/>
          <p:cNvSpPr txBox="1"/>
          <p:nvPr/>
        </p:nvSpPr>
        <p:spPr>
          <a:xfrm>
            <a:off x="6400800" y="2909570"/>
            <a:ext cx="5267960" cy="1198880"/>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始得万物，百晓千知</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endPar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基于</a:t>
            </a:r>
            <a:r>
              <a:rPr lang="en-US" altLang="zh-CN" sz="1600" u="sng" dirty="0">
                <a:solidFill>
                  <a:schemeClr val="bg1"/>
                </a:solidFill>
                <a:latin typeface="汉仪正圆 55简" panose="00020600040101010101" charset="-122"/>
                <a:ea typeface="汉仪正圆 55简" panose="00020600040101010101" charset="-122"/>
                <a:sym typeface="+mn-ea"/>
              </a:rPr>
              <a:t>RAG</a:t>
            </a:r>
            <a:r>
              <a:rPr lang="zh-CN" altLang="en-US" sz="1600" u="sng" dirty="0">
                <a:solidFill>
                  <a:schemeClr val="bg1"/>
                </a:solidFill>
                <a:latin typeface="汉仪正圆 55简" panose="00020600040101010101" charset="-122"/>
                <a:ea typeface="汉仪正圆 55简" panose="00020600040101010101" charset="-122"/>
                <a:sym typeface="+mn-ea"/>
              </a:rPr>
              <a:t>构建个人知识图谱与多智能体任务调度框架；</a:t>
            </a:r>
            <a:endParaRPr lang="zh-CN" altLang="en-US" sz="1600" u="sng" dirty="0">
              <a:solidFill>
                <a:schemeClr val="bg1"/>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服务于个性化学习路径规划、智能答疑与动态评估等场景。</a:t>
            </a:r>
            <a:endParaRPr lang="zh-CN" altLang="en-US" sz="1600" u="sng" dirty="0">
              <a:solidFill>
                <a:schemeClr val="bg1"/>
              </a:solidFill>
              <a:latin typeface="汉仪正圆 55简" panose="00020600040101010101" charset="-122"/>
              <a:ea typeface="汉仪正圆 55简" panose="00020600040101010101" charset="-122"/>
              <a:sym typeface="+mn-ea"/>
            </a:endParaRPr>
          </a:p>
        </p:txBody>
      </p:sp>
      <p:sp>
        <p:nvSpPr>
          <p:cNvPr id="17" name="文本框 16"/>
          <p:cNvSpPr txBox="1"/>
          <p:nvPr/>
        </p:nvSpPr>
        <p:spPr>
          <a:xfrm>
            <a:off x="6451600" y="4851400"/>
            <a:ext cx="5502910" cy="1568450"/>
          </a:xfrm>
          <a:prstGeom prst="rect">
            <a:avLst/>
          </a:prstGeom>
          <a:noFill/>
        </p:spPr>
        <p:txBody>
          <a:bodyPr wrap="square" rtlCol="0">
            <a:spAutoFit/>
          </a:bodyPr>
          <a:lstStyle/>
          <a:p>
            <a:pPr algn="l" fontAlgn="auto">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一体两翼，精确教学</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endPar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基于知识图谱动态生成三维题库，融合词头式任务与徽章激励体系；</a:t>
            </a:r>
            <a:endParaRPr lang="zh-CN" altLang="en-US" sz="1600" u="sng" dirty="0">
              <a:solidFill>
                <a:schemeClr val="bg1"/>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服务于</a:t>
            </a:r>
            <a:r>
              <a:rPr lang="en-US" altLang="zh-CN" sz="1600" u="sng" dirty="0">
                <a:solidFill>
                  <a:schemeClr val="bg1"/>
                </a:solidFill>
                <a:latin typeface="汉仪正圆 55简" panose="00020600040101010101" charset="-122"/>
                <a:ea typeface="汉仪正圆 55简" panose="00020600040101010101" charset="-122"/>
                <a:sym typeface="+mn-ea"/>
              </a:rPr>
              <a:t>OJ</a:t>
            </a:r>
            <a:r>
              <a:rPr lang="zh-CN" altLang="en-US" sz="1600" u="sng" dirty="0">
                <a:solidFill>
                  <a:schemeClr val="bg1"/>
                </a:solidFill>
                <a:latin typeface="汉仪正圆 55简" panose="00020600040101010101" charset="-122"/>
                <a:ea typeface="汉仪正圆 55简" panose="00020600040101010101" charset="-122"/>
                <a:sym typeface="+mn-ea"/>
              </a:rPr>
              <a:t>平台、东语学院等场景的精准测评与学习动力提升。</a:t>
            </a:r>
            <a:endParaRPr lang="zh-CN" altLang="en-US" sz="1600" u="sng" dirty="0">
              <a:solidFill>
                <a:schemeClr val="bg1"/>
              </a:solidFill>
              <a:latin typeface="汉仪正圆 55简" panose="00020600040101010101" charset="-122"/>
              <a:ea typeface="汉仪正圆 55简" panose="00020600040101010101" charset="-122"/>
              <a:sym typeface="+mn-ea"/>
            </a:endParaRPr>
          </a:p>
        </p:txBody>
      </p:sp>
      <p:grpSp>
        <p:nvGrpSpPr>
          <p:cNvPr id="30" name="组合 29"/>
          <p:cNvGrpSpPr/>
          <p:nvPr/>
        </p:nvGrpSpPr>
        <p:grpSpPr>
          <a:xfrm>
            <a:off x="3667089" y="1699666"/>
            <a:ext cx="1295999" cy="3458667"/>
            <a:chOff x="6527" y="3759"/>
            <a:chExt cx="1474" cy="4476"/>
          </a:xfrm>
        </p:grpSpPr>
        <p:sp>
          <p:nvSpPr>
            <p:cNvPr id="33" name="任意多边形 32"/>
            <p:cNvSpPr/>
            <p:nvPr/>
          </p:nvSpPr>
          <p:spPr>
            <a:xfrm>
              <a:off x="7370" y="3759"/>
              <a:ext cx="611" cy="4476"/>
            </a:xfrm>
            <a:custGeom>
              <a:avLst/>
              <a:gdLst>
                <a:gd name="connisteX0" fmla="*/ 387985 w 387985"/>
                <a:gd name="connsiteY0" fmla="*/ 0 h 2842260"/>
                <a:gd name="connisteX1" fmla="*/ 0 w 387985"/>
                <a:gd name="connsiteY1" fmla="*/ 0 h 2842260"/>
                <a:gd name="connisteX2" fmla="*/ 0 w 387985"/>
                <a:gd name="connsiteY2" fmla="*/ 2842260 h 2842260"/>
                <a:gd name="connisteX3" fmla="*/ 387985 w 387985"/>
                <a:gd name="connsiteY3" fmla="*/ 2842260 h 2842260"/>
              </a:gdLst>
              <a:ahLst/>
              <a:cxnLst>
                <a:cxn ang="0">
                  <a:pos x="connisteX0" y="connsiteY0"/>
                </a:cxn>
                <a:cxn ang="0">
                  <a:pos x="connisteX1" y="connsiteY1"/>
                </a:cxn>
                <a:cxn ang="0">
                  <a:pos x="connisteX2" y="connsiteY2"/>
                </a:cxn>
                <a:cxn ang="0">
                  <a:pos x="connisteX3" y="connsiteY3"/>
                </a:cxn>
              </a:cxnLst>
              <a:rect l="l" t="t" r="r" b="b"/>
              <a:pathLst>
                <a:path w="387985" h="2842260">
                  <a:moveTo>
                    <a:pt x="387985" y="0"/>
                  </a:moveTo>
                  <a:lnTo>
                    <a:pt x="0" y="0"/>
                  </a:lnTo>
                  <a:lnTo>
                    <a:pt x="0" y="2842260"/>
                  </a:lnTo>
                  <a:lnTo>
                    <a:pt x="387985" y="2842260"/>
                  </a:lnTo>
                </a:path>
              </a:pathLst>
            </a:custGeom>
            <a:noFill/>
            <a:ln w="19050" cap="rnd">
              <a:gradFill>
                <a:gsLst>
                  <a:gs pos="1000">
                    <a:srgbClr val="3D6AFD"/>
                  </a:gs>
                  <a:gs pos="100000">
                    <a:srgbClr val="33DDF8"/>
                  </a:gs>
                </a:gsLst>
                <a:lin ang="10800000" scaled="1"/>
                <a:tileRect r="-100000" b="-10000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cxnSp>
          <p:nvCxnSpPr>
            <p:cNvPr id="35" name="直接连接符 34"/>
            <p:cNvCxnSpPr/>
            <p:nvPr/>
          </p:nvCxnSpPr>
          <p:spPr>
            <a:xfrm>
              <a:off x="6527" y="5895"/>
              <a:ext cx="1474" cy="0"/>
            </a:xfrm>
            <a:prstGeom prst="line">
              <a:avLst/>
            </a:prstGeom>
            <a:ln w="19050" cap="rnd">
              <a:gradFill>
                <a:gsLst>
                  <a:gs pos="1000">
                    <a:srgbClr val="3D6AFD"/>
                  </a:gs>
                  <a:gs pos="100000">
                    <a:srgbClr val="33DDF8"/>
                  </a:gs>
                </a:gsLst>
                <a:lin ang="10800000" scaled="1"/>
                <a:tileRect r="-100000" b="-100000"/>
              </a:gradFill>
              <a:roun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317923" y="883526"/>
            <a:ext cx="426900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37" name="文本框 36"/>
          <p:cNvSpPr txBox="1"/>
          <p:nvPr/>
        </p:nvSpPr>
        <p:spPr>
          <a:xfrm>
            <a:off x="6365566" y="2506292"/>
            <a:ext cx="4974745"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多智能体</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t>
            </a:r>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知识库协作系统</a:t>
            </a:r>
            <a:endPar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38" name="文本框 37"/>
          <p:cNvSpPr txBox="1"/>
          <p:nvPr/>
        </p:nvSpPr>
        <p:spPr>
          <a:xfrm>
            <a:off x="6365566" y="4113091"/>
            <a:ext cx="5287728" cy="830997"/>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多学科客制化评估系统</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&amp;</a:t>
            </a:r>
            <a:endPar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游戏化学习平台及评估系统</a:t>
            </a:r>
            <a:endPar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64" name="椭圆 63"/>
          <p:cNvSpPr>
            <a:spLocks noChangeAspect="1"/>
          </p:cNvSpPr>
          <p:nvPr/>
        </p:nvSpPr>
        <p:spPr>
          <a:xfrm>
            <a:off x="5296404" y="2286004"/>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9" name="椭圆 38"/>
          <p:cNvSpPr>
            <a:spLocks noChangeAspect="1"/>
          </p:cNvSpPr>
          <p:nvPr/>
        </p:nvSpPr>
        <p:spPr>
          <a:xfrm>
            <a:off x="5392476" y="3924629"/>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7411682"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项目创新点、技术路线与解决方案</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DingTalk Sans" panose="00020600040101000101" pitchFamily="18" charset="0"/>
                  <a:ea typeface="DingTalk Sans" panose="00020600040101000101" pitchFamily="18" charset="0"/>
                </a:rPr>
                <a:t>02</a:t>
              </a:r>
              <a:endParaRPr lang="en-US" altLang="zh-CN" sz="3200" dirty="0">
                <a:ln>
                  <a:noFill/>
                </a:ln>
                <a:solidFill>
                  <a:schemeClr val="bg1"/>
                </a:solidFill>
                <a:latin typeface="DingTalk Sans" panose="00020600040101000101" pitchFamily="18" charset="0"/>
                <a:ea typeface="DingTalk Sans" panose="00020600040101000101" pitchFamily="18" charset="0"/>
              </a:endParaRPr>
            </a:p>
          </p:txBody>
        </p:sp>
        <p:sp>
          <p:nvSpPr>
            <p:cNvPr id="14" name="椭圆 13"/>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pic>
        <p:nvPicPr>
          <p:cNvPr id="2" name="图片 1" descr="2355 [转换]"/>
          <p:cNvPicPr>
            <a:picLocks noChangeAspect="1"/>
          </p:cNvPicPr>
          <p:nvPr/>
        </p:nvPicPr>
        <p:blipFill>
          <a:blip r:embed="rId4"/>
          <a:srcRect r="-5240"/>
          <a:stretch>
            <a:fillRect/>
          </a:stretch>
        </p:blipFill>
        <p:spPr>
          <a:xfrm>
            <a:off x="5224198" y="2812256"/>
            <a:ext cx="936769" cy="1296000"/>
          </a:xfrm>
          <a:custGeom>
            <a:avLst/>
            <a:gdLst/>
            <a:ahLst/>
            <a:cxnLst>
              <a:cxn ang="3">
                <a:pos x="hc" y="t"/>
              </a:cxn>
              <a:cxn ang="cd2">
                <a:pos x="l" y="vc"/>
              </a:cxn>
              <a:cxn ang="cd4">
                <a:pos x="hc" y="b"/>
              </a:cxn>
              <a:cxn ang="0">
                <a:pos x="r" y="vc"/>
              </a:cxn>
            </a:cxnLst>
            <a:rect l="l" t="t" r="r" b="b"/>
            <a:pathLst>
              <a:path w="1912" h="3022">
                <a:moveTo>
                  <a:pt x="0" y="0"/>
                </a:moveTo>
                <a:lnTo>
                  <a:pt x="1912" y="0"/>
                </a:lnTo>
                <a:lnTo>
                  <a:pt x="1912" y="3022"/>
                </a:lnTo>
                <a:lnTo>
                  <a:pt x="1827" y="3022"/>
                </a:lnTo>
                <a:cubicBezTo>
                  <a:pt x="1820" y="2950"/>
                  <a:pt x="1596" y="2867"/>
                  <a:pt x="1468" y="2838"/>
                </a:cubicBezTo>
                <a:lnTo>
                  <a:pt x="1471" y="2790"/>
                </a:lnTo>
                <a:lnTo>
                  <a:pt x="1003" y="2696"/>
                </a:lnTo>
                <a:lnTo>
                  <a:pt x="911" y="2767"/>
                </a:lnTo>
                <a:lnTo>
                  <a:pt x="900" y="2767"/>
                </a:lnTo>
                <a:lnTo>
                  <a:pt x="882" y="2767"/>
                </a:lnTo>
                <a:lnTo>
                  <a:pt x="821" y="2719"/>
                </a:lnTo>
                <a:lnTo>
                  <a:pt x="738" y="2686"/>
                </a:lnTo>
                <a:lnTo>
                  <a:pt x="633" y="2681"/>
                </a:lnTo>
                <a:lnTo>
                  <a:pt x="518" y="2681"/>
                </a:lnTo>
                <a:lnTo>
                  <a:pt x="402" y="2730"/>
                </a:lnTo>
                <a:lnTo>
                  <a:pt x="413" y="2796"/>
                </a:lnTo>
                <a:cubicBezTo>
                  <a:pt x="236" y="2820"/>
                  <a:pt x="49" y="2877"/>
                  <a:pt x="0" y="2906"/>
                </a:cubicBezTo>
                <a:lnTo>
                  <a:pt x="0" y="0"/>
                </a:lnTo>
                <a:close/>
              </a:path>
            </a:pathLst>
          </a:custGeom>
        </p:spPr>
      </p:pic>
      <p:sp>
        <p:nvSpPr>
          <p:cNvPr id="6" name="椭圆 5"/>
          <p:cNvSpPr>
            <a:spLocks noChangeAspect="1"/>
          </p:cNvSpPr>
          <p:nvPr/>
        </p:nvSpPr>
        <p:spPr>
          <a:xfrm>
            <a:off x="5343711" y="5658715"/>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11" name="组合 10"/>
          <p:cNvGrpSpPr/>
          <p:nvPr/>
        </p:nvGrpSpPr>
        <p:grpSpPr>
          <a:xfrm>
            <a:off x="1182943" y="1839670"/>
            <a:ext cx="2461368" cy="3420000"/>
            <a:chOff x="1182943" y="1839670"/>
            <a:chExt cx="2461368" cy="3420000"/>
          </a:xfrm>
        </p:grpSpPr>
        <p:pic>
          <p:nvPicPr>
            <p:cNvPr id="18" name="图片 17" descr="robot-humanoid-using-tablet-computer-big-data-analytic"/>
            <p:cNvPicPr>
              <a:picLocks noChangeAspect="1"/>
            </p:cNvPicPr>
            <p:nvPr/>
          </p:nvPicPr>
          <p:blipFill>
            <a:blip r:embed="rId5"/>
            <a:srcRect/>
            <a:stretch>
              <a:fillRect/>
            </a:stretch>
          </p:blipFill>
          <p:spPr>
            <a:xfrm>
              <a:off x="1182943" y="1839670"/>
              <a:ext cx="2461368" cy="3420000"/>
            </a:xfrm>
            <a:prstGeom prst="roundRect">
              <a:avLst>
                <a:gd name="adj" fmla="val 1573"/>
              </a:avLst>
            </a:prstGeom>
            <a:ln>
              <a:gradFill>
                <a:gsLst>
                  <a:gs pos="100000">
                    <a:srgbClr val="3D6AFD"/>
                  </a:gs>
                  <a:gs pos="0">
                    <a:srgbClr val="33DDF8"/>
                  </a:gs>
                </a:gsLst>
                <a:lin ang="18900000" scaled="1"/>
              </a:gradFill>
            </a:ln>
          </p:spPr>
        </p:pic>
        <p:pic>
          <p:nvPicPr>
            <p:cNvPr id="7" name="图片 6" descr="徽标&#10;&#10;AI 生成的内容可能不正确。"/>
            <p:cNvPicPr>
              <a:picLocks noChangeAspect="1"/>
            </p:cNvPicPr>
            <p:nvPr/>
          </p:nvPicPr>
          <p:blipFill>
            <a:blip r:embed="rId6" cstate="print"/>
            <a:stretch>
              <a:fillRect/>
            </a:stretch>
          </p:blipFill>
          <p:spPr>
            <a:xfrm rot="-1800000">
              <a:off x="2578214" y="3261670"/>
              <a:ext cx="576000" cy="576000"/>
            </a:xfrm>
            <a:prstGeom prst="rect">
              <a:avLst/>
            </a:prstGeom>
            <a:scene3d>
              <a:camera prst="isometricTopUp"/>
              <a:lightRig rig="threePt" dir="t"/>
            </a:scene3d>
          </p:spPr>
        </p:pic>
      </p:grpSp>
      <p:sp>
        <p:nvSpPr>
          <p:cNvPr id="29" name="圆角矩形 15"/>
          <p:cNvSpPr/>
          <p:nvPr/>
        </p:nvSpPr>
        <p:spPr>
          <a:xfrm>
            <a:off x="1049011" y="1710056"/>
            <a:ext cx="2733280" cy="3667239"/>
          </a:xfrm>
          <a:prstGeom prst="roundRect">
            <a:avLst>
              <a:gd name="adj" fmla="val 2782"/>
            </a:avLst>
          </a:prstGeom>
          <a:noFill/>
          <a:ln w="22225">
            <a:solidFill>
              <a:srgbClr val="36BCF9"/>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453.11818897637806,&quot;left&quot;:208.6,&quot;top&quot;:74.89527559055118,&quot;width&quot;:695.2}"/>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DIAGRAM_VIRTUALLY_FRAME" val="{&quot;height&quot;:453.11818897637806,&quot;left&quot;:208.6,&quot;top&quot;:74.89527559055118,&quot;width&quot;:695.2}"/>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3.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4.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5.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6.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7.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8.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9.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xml><?xml version="1.0" encoding="utf-8"?>
<p:tagLst xmlns:p="http://schemas.openxmlformats.org/presentationml/2006/main">
  <p:tag name="KSO_WM_DIAGRAM_VIRTUALLY_FRAME" val="{&quot;height&quot;:453.11818897637806,&quot;left&quot;:208.6,&quot;top&quot;:74.89527559055118,&quot;width&quot;:695.2}"/>
</p:tagLst>
</file>

<file path=ppt/tags/tag120.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1.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2.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3.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4.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5.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6.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7.xml><?xml version="1.0" encoding="utf-8"?>
<p:tagLst xmlns:p="http://schemas.openxmlformats.org/presentationml/2006/main">
  <p:tag name="COMMONDATA" val="eyJoZGlkIjoiNjgzYzU1N2JiNTgxZjkwMjJlYTJlZjA4YTM3NTc1N2YifQ=="/>
</p:tagLst>
</file>

<file path=ppt/tags/tag13.xml><?xml version="1.0" encoding="utf-8"?>
<p:tagLst xmlns:p="http://schemas.openxmlformats.org/presentationml/2006/main">
  <p:tag name="KSO_WM_DIAGRAM_VIRTUALLY_FRAME" val="{&quot;height&quot;:453.11818897637806,&quot;left&quot;:208.6,&quot;top&quot;:74.89527559055118,&quot;width&quot;:695.2}"/>
</p:tagLst>
</file>

<file path=ppt/tags/tag14.xml><?xml version="1.0" encoding="utf-8"?>
<p:tagLst xmlns:p="http://schemas.openxmlformats.org/presentationml/2006/main">
  <p:tag name="KSO_WM_DIAGRAM_VIRTUALLY_FRAME" val="{&quot;height&quot;:453.11818897637806,&quot;left&quot;:208.6,&quot;top&quot;:74.89527559055118,&quot;width&quot;:695.2}"/>
</p:tagLst>
</file>

<file path=ppt/tags/tag15.xml><?xml version="1.0" encoding="utf-8"?>
<p:tagLst xmlns:p="http://schemas.openxmlformats.org/presentationml/2006/main">
  <p:tag name="KSO_WM_DIAGRAM_VIRTUALLY_FRAME" val="{&quot;height&quot;:453.11818897637806,&quot;left&quot;:208.6,&quot;top&quot;:74.89527559055118,&quot;width&quot;:695.2}"/>
</p:tagLst>
</file>

<file path=ppt/tags/tag16.xml><?xml version="1.0" encoding="utf-8"?>
<p:tagLst xmlns:p="http://schemas.openxmlformats.org/presentationml/2006/main">
  <p:tag name="KSO_WM_DIAGRAM_VIRTUALLY_FRAME" val="{&quot;height&quot;:453.11818897637806,&quot;left&quot;:208.6,&quot;top&quot;:74.89527559055118,&quot;width&quot;:695.2}"/>
</p:tagLst>
</file>

<file path=ppt/tags/tag17.xml><?xml version="1.0" encoding="utf-8"?>
<p:tagLst xmlns:p="http://schemas.openxmlformats.org/presentationml/2006/main">
  <p:tag name="KSO_WM_DIAGRAM_VIRTUALLY_FRAME" val="{&quot;height&quot;:453.11818897637806,&quot;left&quot;:208.6,&quot;top&quot;:74.89527559055118,&quot;width&quot;:695.2}"/>
</p:tagLst>
</file>

<file path=ppt/tags/tag18.xml><?xml version="1.0" encoding="utf-8"?>
<p:tagLst xmlns:p="http://schemas.openxmlformats.org/presentationml/2006/main">
  <p:tag name="KSO_WM_DIAGRAM_VIRTUALLY_FRAME" val="{&quot;height&quot;:453.11818897637806,&quot;left&quot;:208.6,&quot;top&quot;:74.89527559055118,&quot;width&quot;:695.2}"/>
</p:tagLst>
</file>

<file path=ppt/tags/tag19.xml><?xml version="1.0" encoding="utf-8"?>
<p:tagLst xmlns:p="http://schemas.openxmlformats.org/presentationml/2006/main">
  <p:tag name="KSO_WM_DIAGRAM_VIRTUALLY_FRAME" val="{&quot;height&quot;:453.11818897637806,&quot;left&quot;:208.6,&quot;top&quot;:74.89527559055118,&quot;width&quot;:695.2}"/>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453.11818897637806,&quot;left&quot;:208.6,&quot;top&quot;:74.89527559055118,&quot;width&quot;:695.2}"/>
</p:tagLst>
</file>

<file path=ppt/tags/tag21.xml><?xml version="1.0" encoding="utf-8"?>
<p:tagLst xmlns:p="http://schemas.openxmlformats.org/presentationml/2006/main">
  <p:tag name="KSO_WM_DIAGRAM_VIRTUALLY_FRAME" val="{&quot;height&quot;:453.11818897637806,&quot;left&quot;:208.6,&quot;top&quot;:74.89527559055118,&quot;width&quot;:695.2}"/>
</p:tagLst>
</file>

<file path=ppt/tags/tag22.xml><?xml version="1.0" encoding="utf-8"?>
<p:tagLst xmlns:p="http://schemas.openxmlformats.org/presentationml/2006/main">
  <p:tag name="KSO_WM_DIAGRAM_VIRTUALLY_FRAME" val="{&quot;height&quot;:453.11818897637806,&quot;left&quot;:208.6,&quot;top&quot;:74.89527559055118,&quot;width&quot;:695.2}"/>
</p:tagLst>
</file>

<file path=ppt/tags/tag23.xml><?xml version="1.0" encoding="utf-8"?>
<p:tagLst xmlns:p="http://schemas.openxmlformats.org/presentationml/2006/main">
  <p:tag name="KSO_WM_DIAGRAM_VIRTUALLY_FRAME" val="{&quot;height&quot;:453.11818897637806,&quot;left&quot;:208.6,&quot;top&quot;:74.89527559055118,&quot;width&quot;:695.2}"/>
</p:tagLst>
</file>

<file path=ppt/tags/tag2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xml><?xml version="1.0" encoding="utf-8"?>
<p:tagLst xmlns:p="http://schemas.openxmlformats.org/presentationml/2006/main">
  <p:tag name="KSO_WM_DIAGRAM_VIRTUALLY_FRAME" val="{&quot;height&quot;:453.11818897637806,&quot;left&quot;:208.6,&quot;top&quot;:74.89527559055118,&quot;width&quot;:695.2}"/>
</p:tagLst>
</file>

<file path=ppt/tags/tag3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xml><?xml version="1.0" encoding="utf-8"?>
<p:tagLst xmlns:p="http://schemas.openxmlformats.org/presentationml/2006/main">
  <p:tag name="KSO_WM_DIAGRAM_VIRTUALLY_FRAME" val="{&quot;height&quot;:453.11818897637806,&quot;left&quot;:208.6,&quot;top&quot;:74.89527559055118,&quot;width&quot;:695.2}"/>
</p:tagLst>
</file>

<file path=ppt/tags/tag4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xml><?xml version="1.0" encoding="utf-8"?>
<p:tagLst xmlns:p="http://schemas.openxmlformats.org/presentationml/2006/main">
  <p:tag name="KSO_WM_DIAGRAM_VIRTUALLY_FRAME" val="{&quot;height&quot;:453.11818897637806,&quot;left&quot;:208.6,&quot;top&quot;:74.89527559055118,&quot;width&quot;:695.2}"/>
</p:tagLst>
</file>

<file path=ppt/tags/tag5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xml><?xml version="1.0" encoding="utf-8"?>
<p:tagLst xmlns:p="http://schemas.openxmlformats.org/presentationml/2006/main">
  <p:tag name="KSO_WM_DIAGRAM_VIRTUALLY_FRAME" val="{&quot;height&quot;:453.11818897637806,&quot;left&quot;:208.6,&quot;top&quot;:74.89527559055118,&quot;width&quot;:695.2}"/>
</p:tagLst>
</file>

<file path=ppt/tags/tag6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xml><?xml version="1.0" encoding="utf-8"?>
<p:tagLst xmlns:p="http://schemas.openxmlformats.org/presentationml/2006/main">
  <p:tag name="KSO_WM_DIAGRAM_VIRTUALLY_FRAME" val="{&quot;height&quot;:453.11818897637806,&quot;left&quot;:208.6,&quot;top&quot;:74.89527559055118,&quot;width&quot;:695.2}"/>
</p:tagLst>
</file>

<file path=ppt/tags/tag7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xml><?xml version="1.0" encoding="utf-8"?>
<p:tagLst xmlns:p="http://schemas.openxmlformats.org/presentationml/2006/main">
  <p:tag name="KSO_WM_DIAGRAM_VIRTUALLY_FRAME" val="{&quot;height&quot;:453.11818897637806,&quot;left&quot;:208.6,&quot;top&quot;:74.89527559055118,&quot;width&quot;:695.2}"/>
</p:tagLst>
</file>

<file path=ppt/tags/tag8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9.xml><?xml version="1.0" encoding="utf-8"?>
<p:tagLst xmlns:p="http://schemas.openxmlformats.org/presentationml/2006/main">
  <p:tag name="KSO_WM_DIAGRAM_VIRTUALLY_FRAME" val="{&quot;height&quot;:453.11818897637806,&quot;left&quot;:208.6,&quot;top&quot;:74.89527559055118,&quot;width&quot;:695.2}"/>
</p:tagLst>
</file>

<file path=ppt/tags/tag9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9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3813</Words>
  <Application>WPS 演示</Application>
  <PresentationFormat>宽屏</PresentationFormat>
  <Paragraphs>356</Paragraphs>
  <Slides>20</Slides>
  <Notes>19</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20</vt:i4>
      </vt:variant>
    </vt:vector>
  </HeadingPairs>
  <TitlesOfParts>
    <vt:vector size="44" baseType="lpstr">
      <vt:lpstr>Arial</vt:lpstr>
      <vt:lpstr>宋体</vt:lpstr>
      <vt:lpstr>Wingdings</vt:lpstr>
      <vt:lpstr>汉仪正圆 55简</vt:lpstr>
      <vt:lpstr>Calibri</vt:lpstr>
      <vt:lpstr>汉仪雅酷黑-75J</vt:lpstr>
      <vt:lpstr>汉仪雅酷黑W</vt:lpstr>
      <vt:lpstr>阿里巴巴普惠体 R</vt:lpstr>
      <vt:lpstr>DingTalk Sans</vt:lpstr>
      <vt:lpstr>Calibri</vt:lpstr>
      <vt:lpstr>等线</vt:lpstr>
      <vt:lpstr>钉钉进步体</vt:lpstr>
      <vt:lpstr>阿里巴巴普惠体 B</vt:lpstr>
      <vt:lpstr>Arial</vt:lpstr>
      <vt:lpstr>汉仪颜楷简</vt:lpstr>
      <vt:lpstr>微软雅黑</vt:lpstr>
      <vt:lpstr>Arial Unicode MS</vt:lpstr>
      <vt:lpstr>HarmonyOS Sans SC</vt:lpstr>
      <vt:lpstr>汉仪正圆</vt:lpstr>
      <vt:lpstr>黑体</vt:lpstr>
      <vt:lpstr>汉仪雅酷黑-75J</vt:lpstr>
      <vt:lpstr>方正仿宋_GB2312</vt:lpstr>
      <vt:lpstr>汉仪雅酷黑简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dingdust</dc:creator>
  <cp:lastModifiedBy>wswCR7</cp:lastModifiedBy>
  <cp:revision>387</cp:revision>
  <dcterms:created xsi:type="dcterms:W3CDTF">2022-04-26T03:15:00Z</dcterms:created>
  <dcterms:modified xsi:type="dcterms:W3CDTF">2025-10-07T07:31:33Z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commondata">
    <vt:lpwstr>eyJoZGlkIjoiNmQ1Zjk2MTk1MTI3NDQyZGM5YjViYzg3ZGMxMzc2ZGUifQ==</vt:lpwstr>
  </property>
  <property fmtid="{D5CDD505-2E9C-101B-9397-08002B2CF9AE}" pid="4" name="ICV">
    <vt:lpwstr>D89170B18E19495C98F3CCCA198DC394</vt:lpwstr>
  </property>
</Properties>
</file>